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handoutMasterIdLst>
    <p:handoutMasterId r:id="rId65"/>
  </p:handoutMasterIdLst>
  <p:sldIdLst>
    <p:sldId id="256" r:id="rId2"/>
    <p:sldId id="316" r:id="rId3"/>
    <p:sldId id="297" r:id="rId4"/>
    <p:sldId id="259" r:id="rId5"/>
    <p:sldId id="260" r:id="rId6"/>
    <p:sldId id="257" r:id="rId7"/>
    <p:sldId id="317" r:id="rId8"/>
    <p:sldId id="318" r:id="rId9"/>
    <p:sldId id="319" r:id="rId10"/>
    <p:sldId id="323" r:id="rId11"/>
    <p:sldId id="353" r:id="rId12"/>
    <p:sldId id="325" r:id="rId13"/>
    <p:sldId id="326" r:id="rId14"/>
    <p:sldId id="329" r:id="rId15"/>
    <p:sldId id="324" r:id="rId16"/>
    <p:sldId id="333" r:id="rId17"/>
    <p:sldId id="336" r:id="rId18"/>
    <p:sldId id="330" r:id="rId19"/>
    <p:sldId id="356" r:id="rId20"/>
    <p:sldId id="337" r:id="rId21"/>
    <p:sldId id="355" r:id="rId22"/>
    <p:sldId id="357" r:id="rId23"/>
    <p:sldId id="331" r:id="rId24"/>
    <p:sldId id="358" r:id="rId25"/>
    <p:sldId id="350" r:id="rId26"/>
    <p:sldId id="377" r:id="rId27"/>
    <p:sldId id="359" r:id="rId28"/>
    <p:sldId id="328" r:id="rId29"/>
    <p:sldId id="378" r:id="rId30"/>
    <p:sldId id="332" r:id="rId31"/>
    <p:sldId id="352" r:id="rId32"/>
    <p:sldId id="341" r:id="rId33"/>
    <p:sldId id="342" r:id="rId34"/>
    <p:sldId id="343" r:id="rId35"/>
    <p:sldId id="344" r:id="rId36"/>
    <p:sldId id="346" r:id="rId37"/>
    <p:sldId id="372" r:id="rId38"/>
    <p:sldId id="373" r:id="rId39"/>
    <p:sldId id="374" r:id="rId40"/>
    <p:sldId id="375" r:id="rId41"/>
    <p:sldId id="376" r:id="rId42"/>
    <p:sldId id="383" r:id="rId43"/>
    <p:sldId id="365" r:id="rId44"/>
    <p:sldId id="351" r:id="rId45"/>
    <p:sldId id="368" r:id="rId46"/>
    <p:sldId id="367" r:id="rId47"/>
    <p:sldId id="369" r:id="rId48"/>
    <p:sldId id="370" r:id="rId49"/>
    <p:sldId id="348" r:id="rId50"/>
    <p:sldId id="366" r:id="rId51"/>
    <p:sldId id="363" r:id="rId52"/>
    <p:sldId id="381" r:id="rId53"/>
    <p:sldId id="364" r:id="rId54"/>
    <p:sldId id="382" r:id="rId55"/>
    <p:sldId id="304" r:id="rId56"/>
    <p:sldId id="360" r:id="rId57"/>
    <p:sldId id="361" r:id="rId58"/>
    <p:sldId id="371" r:id="rId59"/>
    <p:sldId id="379" r:id="rId60"/>
    <p:sldId id="380" r:id="rId61"/>
    <p:sldId id="354" r:id="rId62"/>
    <p:sldId id="275" r:id="rId6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7" autoAdjust="0"/>
    <p:restoredTop sz="91188" autoAdjust="0"/>
  </p:normalViewPr>
  <p:slideViewPr>
    <p:cSldViewPr>
      <p:cViewPr varScale="1">
        <p:scale>
          <a:sx n="76" d="100"/>
          <a:sy n="76" d="100"/>
        </p:scale>
        <p:origin x="1416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6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8" d="100"/>
        <a:sy n="68" d="100"/>
      </p:scale>
      <p:origin x="0" y="-4954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6834D9A-4AB7-4B8D-A55F-39E964DD282C}" type="datetimeFigureOut">
              <a:rPr lang="en-US" smtClean="0"/>
              <a:t>11/5/2016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B543385-3437-4D87-8E98-F9B0FA02AC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11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E152A64-408C-4AC3-BF07-47065B8E3F34}" type="datetimeFigureOut">
              <a:rPr lang="en-US" smtClean="0"/>
              <a:t>11/5/2016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570F140-D465-45A7-844A-F6BA7C1740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983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54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81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55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583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91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Location – ACS – Barn/Play Yard/back office</a:t>
            </a:r>
          </a:p>
          <a:p>
            <a:r>
              <a:rPr lang="en-US" dirty="0"/>
              <a:t>Lunch – pizza provided</a:t>
            </a:r>
          </a:p>
          <a:p>
            <a:r>
              <a:rPr lang="en-US" dirty="0"/>
              <a:t>Dress for the weather – indoor/outdoor seminar</a:t>
            </a:r>
          </a:p>
          <a:p>
            <a:r>
              <a:rPr lang="en-US" dirty="0"/>
              <a:t>Bring fold up chair is desired</a:t>
            </a:r>
          </a:p>
          <a:p>
            <a:r>
              <a:rPr lang="en-US" dirty="0"/>
              <a:t>Activity – sheet with body language to circle</a:t>
            </a:r>
          </a:p>
          <a:p>
            <a:r>
              <a:rPr lang="en-US" dirty="0"/>
              <a:t>Bring brochures/cards</a:t>
            </a:r>
          </a:p>
          <a:p>
            <a:r>
              <a:rPr lang="en-US" dirty="0"/>
              <a:t>Determine list of body language – hand out</a:t>
            </a:r>
          </a:p>
          <a:p>
            <a:r>
              <a:rPr lang="en-US" dirty="0"/>
              <a:t>Price $50 for newcomers / $40 repeat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4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Invasive</a:t>
            </a:r>
            <a:r>
              <a:rPr lang="en-US" baseline="0" dirty="0"/>
              <a:t> as they are meant to invade the space between them and the other person/animal.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59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Seen by us as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360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example</a:t>
            </a:r>
            <a:r>
              <a:rPr lang="en-US" baseline="0" dirty="0"/>
              <a:t> of fear of children. Use a leash or barrier such as a baby gate to keep the child and dog safe.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16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</a:t>
            </a:r>
            <a:r>
              <a:rPr lang="en-US" baseline="0" dirty="0"/>
              <a:t> and Practice training with a fake dog – video about 10 mins.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33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</a:t>
            </a:r>
            <a:r>
              <a:rPr lang="en-US" baseline="0" dirty="0"/>
              <a:t> and Practice training with a fake dog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78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</a:t>
            </a:r>
            <a:r>
              <a:rPr lang="en-US" baseline="0" dirty="0"/>
              <a:t> training techniques with Pork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4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0F140-D465-45A7-844A-F6BA7C17408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77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DDE684A-7606-43EA-AFFF-2B9811041DCE}" type="datetimeFigureOut">
              <a:rPr lang="en-US" smtClean="0"/>
              <a:pPr/>
              <a:t>11/5/2016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FFC295-1870-49C6-93C3-65B5899341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PE9OAQ3YaE" TargetMode="External"/><Relationship Id="rId2" Type="http://schemas.openxmlformats.org/officeDocument/2006/relationships/hyperlink" Target="https://www.youtube.com/watch?v=PnwuGa8JmGA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deafdogsrock.com/vibration-collar-training-on-a-deaf-blind-dog-braill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00" y="4114800"/>
            <a:ext cx="5334000" cy="1828800"/>
          </a:xfrm>
        </p:spPr>
        <p:txBody>
          <a:bodyPr>
            <a:normAutofit fontScale="90000"/>
          </a:bodyPr>
          <a:lstStyle/>
          <a:p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Fearful Dog Seminar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Presented by Constance Dwyer, CABC &amp; Sara Hamburger, BMTA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667" y="228600"/>
            <a:ext cx="3573066" cy="43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63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429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Today we will explore ways to understand and work with fearful dogs to improve their lives and ours.</a:t>
            </a:r>
          </a:p>
          <a:p>
            <a:r>
              <a:rPr lang="en-US" dirty="0"/>
              <a:t>Studies show that fearfulness tops the list for reasons dogs are brought to shelters. One study found that over 50% of dogs exhibited fearfulness as the most prevalent reason for return to the shelter. [1]</a:t>
            </a:r>
          </a:p>
          <a:p>
            <a:r>
              <a:rPr lang="en-US" dirty="0"/>
              <a:t>We will begin by discussing body language signs. This will be review for some of you who have attended our previous seminars and will be new for others.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Fearfulness in Dogs</a:t>
            </a:r>
          </a:p>
        </p:txBody>
      </p:sp>
    </p:spTree>
    <p:extLst>
      <p:ext uri="{BB962C8B-B14F-4D97-AF65-F5344CB8AC3E}">
        <p14:creationId xmlns:p14="http://schemas.microsoft.com/office/powerpoint/2010/main" val="272733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7099" y="2667000"/>
            <a:ext cx="7123113" cy="3429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> Canine behaviors which are displayed to convince a person or animal to move away. Often described as aggressive or invasive signals but can also be more subtle or passive. </a:t>
            </a:r>
          </a:p>
          <a:p>
            <a:endParaRPr lang="en-US" dirty="0"/>
          </a:p>
          <a:p>
            <a:r>
              <a:rPr lang="en-US" dirty="0"/>
              <a:t>Think of this from the perspective of the dog as the fearful dog is communicating a desire to </a:t>
            </a:r>
            <a:r>
              <a:rPr lang="en-US" dirty="0">
                <a:solidFill>
                  <a:srgbClr val="FF0000"/>
                </a:solidFill>
              </a:rPr>
              <a:t>INCREASE</a:t>
            </a:r>
            <a:r>
              <a:rPr lang="en-US" dirty="0"/>
              <a:t> the distance between them and who or what they are afraid of.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Distance Increasing Signals</a:t>
            </a:r>
          </a:p>
        </p:txBody>
      </p:sp>
    </p:spTree>
    <p:extLst>
      <p:ext uri="{BB962C8B-B14F-4D97-AF65-F5344CB8AC3E}">
        <p14:creationId xmlns:p14="http://schemas.microsoft.com/office/powerpoint/2010/main" val="733985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– invasive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Forward body stance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Mouth open 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shaped lips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Teeth bared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Stillness / Freeze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Targeting / Pointing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 lift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tail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Ears forward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Muzzle punch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Raised hackles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Hard stare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 eyes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Dilated pupils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Punctuated barking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Growling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Lunging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Whiskers forward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Tight closed mouth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Height seeking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Flattened ears</a:t>
            </a:r>
          </a:p>
        </p:txBody>
      </p:sp>
    </p:spTree>
    <p:extLst>
      <p:ext uri="{BB962C8B-B14F-4D97-AF65-F5344CB8AC3E}">
        <p14:creationId xmlns:p14="http://schemas.microsoft.com/office/powerpoint/2010/main" val="382946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- invasive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0"/>
            <a:ext cx="2201627" cy="229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19900" y="3776216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Hard Stare / Freeze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44314" y="4048899"/>
            <a:ext cx="533400" cy="1812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905708" y="4763690"/>
            <a:ext cx="1842052" cy="38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Teeth Bared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451545" y="5023128"/>
            <a:ext cx="381000" cy="11549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2000" y="1828800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Appears to us as an aggressive dog but may actually be a fearful dog using distance increasing signals to warn us to move away.</a:t>
            </a:r>
          </a:p>
        </p:txBody>
      </p:sp>
    </p:spTree>
    <p:extLst>
      <p:ext uri="{BB962C8B-B14F-4D97-AF65-F5344CB8AC3E}">
        <p14:creationId xmlns:p14="http://schemas.microsoft.com/office/powerpoint/2010/main" val="8300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- invasive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415220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19208" y="2895600"/>
            <a:ext cx="201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</a:t>
            </a:r>
          </a:p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shaped mouth</a:t>
            </a:r>
          </a:p>
        </p:txBody>
      </p:sp>
      <p:cxnSp>
        <p:nvCxnSpPr>
          <p:cNvPr id="5" name="Straight Arrow Connector 4"/>
          <p:cNvCxnSpPr>
            <a:stCxn id="3" idx="1"/>
          </p:cNvCxnSpPr>
          <p:nvPr/>
        </p:nvCxnSpPr>
        <p:spPr>
          <a:xfrm flipH="1">
            <a:off x="6248400" y="3218766"/>
            <a:ext cx="570808" cy="24833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3400" y="315826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Flattened Ears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33600" y="3342933"/>
            <a:ext cx="762000" cy="12416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2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– passive/stress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3886200" cy="4572000"/>
          </a:xfrm>
        </p:spPr>
        <p:txBody>
          <a:bodyPr>
            <a:normAutofit/>
          </a:bodyPr>
          <a:lstStyle/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Stillness / Freeze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Lowered body stance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Lowered head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 lift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Tail tucked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Ears flat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Tap out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Panting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away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Averted eyes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Whale eye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Tongue flick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Hyper Salivation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 licking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Dander</a:t>
            </a:r>
          </a:p>
          <a:p>
            <a:pPr marL="0" fontAlgn="ctr">
              <a:spcBef>
                <a:spcPts val="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Shedding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- passive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05000"/>
            <a:ext cx="5240049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21249" y="2362200"/>
            <a:ext cx="169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Lowered Head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21249" y="3733800"/>
            <a:ext cx="169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Paw Lift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049" y="3533775"/>
            <a:ext cx="169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Lowered Body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047" y="4419600"/>
            <a:ext cx="169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Tail Tucked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524000" y="4267200"/>
            <a:ext cx="838200" cy="33706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1"/>
          </p:cNvCxnSpPr>
          <p:nvPr/>
        </p:nvCxnSpPr>
        <p:spPr>
          <a:xfrm flipH="1">
            <a:off x="5943600" y="3918466"/>
            <a:ext cx="1277649" cy="18466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1"/>
          </p:cNvCxnSpPr>
          <p:nvPr/>
        </p:nvCxnSpPr>
        <p:spPr>
          <a:xfrm flipH="1">
            <a:off x="6858000" y="2546866"/>
            <a:ext cx="363249" cy="4393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46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68881"/>
            <a:ext cx="2515246" cy="285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Increasing - passive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4447" y="35814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Averted Eyes</a:t>
            </a:r>
          </a:p>
          <a:p>
            <a:r>
              <a:rPr lang="en-US" dirty="0">
                <a:solidFill>
                  <a:srgbClr val="FF0000"/>
                </a:solidFill>
              </a:rPr>
              <a:t>Whale Eyes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6705600" y="4114800"/>
            <a:ext cx="838848" cy="381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3062874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95600" y="4038600"/>
            <a:ext cx="169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Whale Eye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3470" y="4876800"/>
            <a:ext cx="1313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Tongue Flick</a:t>
            </a:r>
          </a:p>
        </p:txBody>
      </p:sp>
    </p:spTree>
    <p:extLst>
      <p:ext uri="{BB962C8B-B14F-4D97-AF65-F5344CB8AC3E}">
        <p14:creationId xmlns:p14="http://schemas.microsoft.com/office/powerpoint/2010/main" val="419181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505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This section will discuss desensitization and counter conditioning techniques which are often used to help fear related behavioral challenges of dogs.</a:t>
            </a:r>
          </a:p>
          <a:p>
            <a:r>
              <a:rPr lang="en-US" dirty="0"/>
              <a:t> We will also have a live demo of these techniques later today for you to gain first hand knowledge of how to administer them successfully.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Behavior Modification &amp; Training </a:t>
            </a:r>
          </a:p>
        </p:txBody>
      </p:sp>
    </p:spTree>
    <p:extLst>
      <p:ext uri="{BB962C8B-B14F-4D97-AF65-F5344CB8AC3E}">
        <p14:creationId xmlns:p14="http://schemas.microsoft.com/office/powerpoint/2010/main" val="2420162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a successful program</a:t>
            </a: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533400" y="1600200"/>
            <a:ext cx="7924800" cy="4876800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Assessment - Identify what evokes fear in  your dog – is it small children, older people, sounds etc.</a:t>
            </a:r>
          </a:p>
          <a:p>
            <a:pPr marL="0" indent="0" fontAlgn="ctr">
              <a:spcBef>
                <a:spcPts val="0"/>
              </a:spcBef>
              <a:buNone/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 - Consider the use of tools which can be employed to help keep your dog and others safe while you begin your behavior modification work.</a:t>
            </a:r>
          </a:p>
          <a:p>
            <a:pPr marL="0" indent="0" fontAlgn="ctr">
              <a:spcBef>
                <a:spcPts val="0"/>
              </a:spcBef>
              <a:buNone/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Improvement - Define and implement a behavior modification and training plan.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 progress, adjust plan and continue your work.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365760" lvl="2" indent="0" fontAlgn="ctr">
              <a:spcBef>
                <a:spcPts val="0"/>
              </a:spcBef>
              <a:buFont typeface="Wingdings"/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spcBef>
                <a:spcPts val="0"/>
              </a:spcBef>
              <a:buFont typeface="Wingdings"/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 Notice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99655" y="2057400"/>
            <a:ext cx="7543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u="sng" dirty="0">
                <a:solidFill>
                  <a:srgbClr val="FFC000"/>
                </a:solidFill>
              </a:rPr>
              <a:t>WARNING</a:t>
            </a:r>
            <a:br>
              <a:rPr lang="en-US" sz="2800" b="1" dirty="0">
                <a:solidFill>
                  <a:srgbClr val="FFC000"/>
                </a:solidFill>
              </a:rPr>
            </a:br>
            <a:br>
              <a:rPr lang="en-US" sz="2000" b="1" dirty="0">
                <a:solidFill>
                  <a:schemeClr val="accent2"/>
                </a:solidFill>
              </a:rPr>
            </a:br>
            <a:r>
              <a:rPr lang="en-US" b="1" dirty="0"/>
              <a:t>All rights reserved.  No part of the course materials used in the instruction of this course may be reproduced in any form or by any</a:t>
            </a:r>
            <a:br>
              <a:rPr lang="en-US" b="1" dirty="0"/>
            </a:br>
            <a:r>
              <a:rPr lang="en-US" b="1" dirty="0"/>
              <a:t>electronic or mechanical means, including the use</a:t>
            </a:r>
            <a:br>
              <a:rPr lang="en-US" b="1" dirty="0"/>
            </a:br>
            <a:r>
              <a:rPr lang="en-US" b="1" dirty="0"/>
              <a:t>of information storage and retrieval systems,</a:t>
            </a:r>
            <a:br>
              <a:rPr lang="en-US" b="1" dirty="0"/>
            </a:br>
            <a:r>
              <a:rPr lang="en-US" b="1" dirty="0"/>
              <a:t>without written approval from the copyright owner.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©2013-2016  Constance Dwyer</a:t>
            </a:r>
          </a:p>
          <a:p>
            <a:pPr algn="ctr"/>
            <a:r>
              <a:rPr lang="en-US" b="1" dirty="0"/>
              <a:t>Training4k9s.com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11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a successful program</a:t>
            </a: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533400" y="1600200"/>
            <a:ext cx="7924800" cy="4572000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what evokes fear in  your dog – is it small children, older people, sounds etc.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your dog’s threshold for the fear trigger. Does it go into effect when a child approaches and is within 5 feet from the dog? Make note of this distance and then move back to 6 feet and start your behavior modification there.</a:t>
            </a:r>
          </a:p>
          <a:p>
            <a:pPr marL="365760" lvl="2" indent="0" fontAlgn="ctr">
              <a:spcBef>
                <a:spcPts val="0"/>
              </a:spcBef>
              <a:buNone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threshold is a sound then find the volume where your dog is comfortable and begin your counter-conditioning here.</a:t>
            </a:r>
          </a:p>
          <a:p>
            <a:pPr marL="0" indent="0" fontAlgn="ctr"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365760" lvl="2" indent="0" fontAlgn="ctr">
              <a:spcBef>
                <a:spcPts val="0"/>
              </a:spcBef>
              <a:buFont typeface="Wingdings"/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spcBef>
                <a:spcPts val="0"/>
              </a:spcBef>
              <a:buFont typeface="Wingdings"/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156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a successful program</a:t>
            </a: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533400" y="1600200"/>
            <a:ext cx="7924800" cy="4572000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 tools can be employed to help keep your dog and others safe while you begin your behavior modification.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Leash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Crate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Baby gate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Muzzle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Increasing distance to trigger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 blocking a visual trigger</a:t>
            </a:r>
          </a:p>
          <a:p>
            <a:pPr marL="594360" lvl="2" fontAlgn="ctr"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5760" lvl="2" indent="0" fontAlgn="ctr">
              <a:spcBef>
                <a:spcPts val="0"/>
              </a:spcBef>
              <a:buFont typeface="Wingdings"/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spcBef>
                <a:spcPts val="0"/>
              </a:spcBef>
              <a:buFont typeface="Wingdings"/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41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a successful program</a:t>
            </a: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533400" y="1600200"/>
            <a:ext cx="7924800" cy="4572000"/>
          </a:xfrm>
          <a:prstGeom prst="rect">
            <a:avLst/>
          </a:prstGeom>
        </p:spPr>
        <p:txBody>
          <a:bodyPr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ctr"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and Implement the behavior modification plan.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Desensitization 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Exposure to the trigger at a level just below threshold to keep your dog in a calm frame of mind</a:t>
            </a:r>
          </a:p>
          <a:p>
            <a:pPr marL="365760" lvl="2" indent="0" fontAlgn="ctr"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Counter-conditioning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Pairing a high value reinforcer ( steak, chicken, etc.) with the fear inducing stimulus with intent to change the dog’s emotional state from fearful to content and relaxed.</a:t>
            </a:r>
          </a:p>
          <a:p>
            <a:pPr marL="0" indent="0" fontAlgn="ctr">
              <a:spcBef>
                <a:spcPts val="0"/>
              </a:spcBef>
              <a:buNone/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94360" lvl="2" fontAlgn="ctr"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94360" lvl="2" fontAlgn="ctr">
              <a:spcBef>
                <a:spcPts val="0"/>
              </a:spcBef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5760" lvl="2" indent="0" fontAlgn="ctr">
              <a:spcBef>
                <a:spcPts val="0"/>
              </a:spcBef>
              <a:buFont typeface="Wingdings"/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spcBef>
                <a:spcPts val="0"/>
              </a:spcBef>
              <a:buFont typeface="Wingdings"/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238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Break and Networking – 15 minutes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2590800" cy="203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399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505200"/>
          </a:xfrm>
        </p:spPr>
        <p:txBody>
          <a:bodyPr>
            <a:normAutofit/>
          </a:bodyPr>
          <a:lstStyle/>
          <a:p>
            <a:r>
              <a:rPr lang="en-US" dirty="0"/>
              <a:t>This section will discuss desensitization and counter conditioning techniques as used within protocols.</a:t>
            </a:r>
          </a:p>
          <a:p>
            <a:r>
              <a:rPr lang="en-US" dirty="0"/>
              <a:t> We will also have a hands on demo of these techniques for you to gain first hand knowledge of how to administer them successfully.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Modification &amp; Training</a:t>
            </a:r>
          </a:p>
        </p:txBody>
      </p:sp>
    </p:spTree>
    <p:extLst>
      <p:ext uri="{BB962C8B-B14F-4D97-AF65-F5344CB8AC3E}">
        <p14:creationId xmlns:p14="http://schemas.microsoft.com/office/powerpoint/2010/main" val="3153721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Fear of Strangers Management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Muzzle Training for safety</a:t>
            </a:r>
          </a:p>
          <a:p>
            <a:pPr lvl="1"/>
            <a:r>
              <a:rPr lang="en-US" dirty="0"/>
              <a:t>Implemented correctly a dog should readily accept and look forward to wearing a muzzle!</a:t>
            </a:r>
          </a:p>
          <a:p>
            <a:pPr lvl="1"/>
            <a:r>
              <a:rPr lang="en-US" dirty="0"/>
              <a:t>A printout of our protocol will be made available</a:t>
            </a:r>
          </a:p>
          <a:p>
            <a:pPr lvl="1"/>
            <a:r>
              <a:rPr lang="en-US" dirty="0"/>
              <a:t>Clicker muzzle training article http://www.clickertraining.com/node/3948</a:t>
            </a:r>
          </a:p>
          <a:p>
            <a:pPr lvl="1"/>
            <a:r>
              <a:rPr lang="en-US" dirty="0"/>
              <a:t>Video of muzzle training protocol </a:t>
            </a:r>
          </a:p>
          <a:p>
            <a:pPr lvl="2"/>
            <a:r>
              <a:rPr lang="en-US" sz="1900" dirty="0"/>
              <a:t>https://www.bluecross.org.uk/pet-advice/dogs-and-muzzle-training</a:t>
            </a:r>
          </a:p>
          <a:p>
            <a:pPr lvl="1"/>
            <a:r>
              <a:rPr lang="en-US" dirty="0"/>
              <a:t>Live hands on muzzle training demo </a:t>
            </a:r>
          </a:p>
          <a:p>
            <a:pPr lvl="1"/>
            <a:endParaRPr lang="en-US" dirty="0"/>
          </a:p>
          <a:p>
            <a:pPr marL="365760" lvl="1" indent="0" algn="ctr">
              <a:buNone/>
            </a:pPr>
            <a:r>
              <a:rPr lang="en-US" dirty="0">
                <a:solidFill>
                  <a:srgbClr val="00B050"/>
                </a:solidFill>
                <a:latin typeface="Arial Black" panose="020B0A04020102020204" pitchFamily="34" charset="0"/>
              </a:rPr>
              <a:t>SAFETY FIRST!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192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239000" cy="342900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/>
              <a:t>DS/CC work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/>
              <a:t>How to start muzzle training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/>
              <a:t>Violet will help us work to improve our skills as trainers and behavior consultants.</a:t>
            </a:r>
          </a:p>
          <a:p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Behavior Mod and Training Activity</a:t>
            </a:r>
          </a:p>
        </p:txBody>
      </p:sp>
      <p:sp>
        <p:nvSpPr>
          <p:cNvPr id="4" name="Explosion: 8 Points 3"/>
          <p:cNvSpPr/>
          <p:nvPr/>
        </p:nvSpPr>
        <p:spPr>
          <a:xfrm>
            <a:off x="228600" y="1638911"/>
            <a:ext cx="838200" cy="91317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1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dirty="0"/>
              <a:t>Recommended Muzzle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7772400" cy="4572000"/>
          </a:xfrm>
        </p:spPr>
        <p:txBody>
          <a:bodyPr>
            <a:normAutofit/>
          </a:bodyPr>
          <a:lstStyle/>
          <a:p>
            <a:r>
              <a:rPr lang="en-US" dirty="0"/>
              <a:t>Baskerville Ultra</a:t>
            </a:r>
          </a:p>
          <a:p>
            <a:pPr marL="365760" lvl="1" indent="0">
              <a:buNone/>
            </a:pPr>
            <a:endParaRPr lang="en-US" dirty="0"/>
          </a:p>
          <a:p>
            <a:pPr lvl="1"/>
            <a:r>
              <a:rPr lang="en-US" dirty="0"/>
              <a:t>Allows dog to pant, eat and drink</a:t>
            </a:r>
          </a:p>
          <a:p>
            <a:pPr lvl="1"/>
            <a:r>
              <a:rPr lang="en-US" dirty="0"/>
              <a:t>Optional head strap for added safety</a:t>
            </a:r>
          </a:p>
          <a:p>
            <a:pPr lvl="1"/>
            <a:r>
              <a:rPr lang="en-US" dirty="0"/>
              <a:t>Be sure to measure correctly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365760" lvl="1" indent="0">
              <a:buNone/>
            </a:pPr>
            <a:endParaRPr lang="en-US" dirty="0"/>
          </a:p>
          <a:p>
            <a:pPr marL="365760" lvl="1" indent="0" algn="ctr">
              <a:buNone/>
            </a:pPr>
            <a:endParaRPr lang="en-US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365760" lvl="1" indent="0" algn="ctr">
              <a:buNone/>
            </a:pPr>
            <a:endParaRPr lang="en-US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554999"/>
            <a:ext cx="2614613" cy="260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55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Fear of Strangers Protocol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7924800" cy="4572000"/>
          </a:xfrm>
        </p:spPr>
        <p:txBody>
          <a:bodyPr>
            <a:noAutofit/>
          </a:bodyPr>
          <a:lstStyle/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Marking and feeding with high value treats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 dog is within close proximity to the stranger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 dog glances or looks at the stranger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time you can move closer to the stranger and dog is relaxed </a:t>
            </a:r>
          </a:p>
          <a:p>
            <a:pPr marL="365760" lvl="2" indent="0" fontAlgn="ctr">
              <a:spcBef>
                <a:spcPts val="0"/>
              </a:spcBef>
              <a:buNone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Bring your dog to a public location once they are ready</a:t>
            </a:r>
          </a:p>
          <a:p>
            <a:pPr marL="594360" lvl="2" fontAlgn="ctr"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 and feed for same as above – dog looks at other people or dogs	</a:t>
            </a: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Never push a dog past their threshold if they are not ready. Be patient and take small steps.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a journal so you can look back and see the progress as some times it may happen in very small steps</a:t>
            </a:r>
          </a:p>
          <a:p>
            <a:pPr marL="0" indent="0" fontAlgn="ctr">
              <a:spcBef>
                <a:spcPts val="0"/>
              </a:spcBef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fontAlgn="ctr">
              <a:spcBef>
                <a:spcPts val="0"/>
              </a:spcBef>
            </a:pPr>
            <a:endParaRPr lang="en-US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337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810000"/>
          </a:xfrm>
        </p:spPr>
        <p:txBody>
          <a:bodyPr>
            <a:normAutofit fontScale="32500" lnSpcReduction="20000"/>
          </a:bodyPr>
          <a:lstStyle/>
          <a:p>
            <a:r>
              <a:rPr lang="en-US" sz="7400" dirty="0"/>
              <a:t>Here is an opportunity to set up a training plan for your dog  or a client’s dog. We will be handing out BMT plan templates for you to work on. Pick a dog you know needs some help to over come a fear or two.</a:t>
            </a:r>
          </a:p>
          <a:p>
            <a:endParaRPr lang="en-US" sz="7400" dirty="0"/>
          </a:p>
          <a:p>
            <a:r>
              <a:rPr lang="en-US" sz="7400" dirty="0"/>
              <a:t>We will then break into groups and share our plans. Once you tweak it based on colleague input we can help finalize it so you have a solid plan to implement once you get back home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Behavior Modification and Training Plans</a:t>
            </a:r>
          </a:p>
        </p:txBody>
      </p:sp>
      <p:sp>
        <p:nvSpPr>
          <p:cNvPr id="4" name="Explosion: 8 Points 3"/>
          <p:cNvSpPr/>
          <p:nvPr/>
        </p:nvSpPr>
        <p:spPr>
          <a:xfrm>
            <a:off x="228600" y="1638911"/>
            <a:ext cx="838200" cy="91317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099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74840"/>
            <a:ext cx="5543618" cy="368591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</a:t>
            </a:r>
            <a:r>
              <a:rPr lang="en-US" sz="6600" dirty="0"/>
              <a:t>WELCOME!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3" y="2725894"/>
            <a:ext cx="2823102" cy="18773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015943"/>
            <a:ext cx="2521306" cy="167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470" y="914400"/>
            <a:ext cx="2596744" cy="25915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976" y="4188941"/>
            <a:ext cx="2679357" cy="247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5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Lunch and Networking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33600"/>
            <a:ext cx="4416133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Snoopy Happy Dance Clipart #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86944"/>
            <a:ext cx="6096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037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657600"/>
          </a:xfrm>
        </p:spPr>
        <p:txBody>
          <a:bodyPr>
            <a:normAutofit/>
          </a:bodyPr>
          <a:lstStyle/>
          <a:p>
            <a:r>
              <a:rPr lang="en-US" dirty="0"/>
              <a:t>The following slides will overview dogs who have overcome their fearfulness to find love and a wonderful home life.</a:t>
            </a:r>
          </a:p>
          <a:p>
            <a:r>
              <a:rPr lang="en-US" dirty="0"/>
              <a:t>Our first case study is about Violet. She is our live demo dog today to help us explore the techniques for the fear of strangers protocol.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13580830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667000"/>
            <a:ext cx="54102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20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543800" cy="3429000"/>
          </a:xfrm>
        </p:spPr>
        <p:txBody>
          <a:bodyPr>
            <a:normAutofit/>
          </a:bodyPr>
          <a:lstStyle/>
          <a:p>
            <a:r>
              <a:rPr lang="en-US" dirty="0"/>
              <a:t>Age: 6 years old</a:t>
            </a:r>
          </a:p>
          <a:p>
            <a:r>
              <a:rPr lang="en-US" dirty="0"/>
              <a:t>Breed: Pitbull</a:t>
            </a:r>
          </a:p>
          <a:p>
            <a:r>
              <a:rPr lang="en-US" dirty="0"/>
              <a:t>Previous Shelter Length of Stay (LOS) – 2.5 yrs</a:t>
            </a:r>
          </a:p>
          <a:p>
            <a:r>
              <a:rPr lang="en-US" dirty="0"/>
              <a:t>Current LOS – Rental home in a quiet setting – 4 yrs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Violet – Case Study</a:t>
            </a:r>
          </a:p>
        </p:txBody>
      </p:sp>
    </p:spTree>
    <p:extLst>
      <p:ext uri="{BB962C8B-B14F-4D97-AF65-F5344CB8AC3E}">
        <p14:creationId xmlns:p14="http://schemas.microsoft.com/office/powerpoint/2010/main" val="1296508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Violet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Type of Fear</a:t>
            </a:r>
          </a:p>
          <a:p>
            <a:pPr lvl="1"/>
            <a:r>
              <a:rPr lang="en-US" dirty="0"/>
              <a:t>Fear of strangers</a:t>
            </a:r>
          </a:p>
          <a:p>
            <a:pPr lvl="1"/>
            <a:r>
              <a:rPr lang="en-US" dirty="0"/>
              <a:t>Fear of certain noises</a:t>
            </a:r>
          </a:p>
          <a:p>
            <a:pPr lvl="1"/>
            <a:r>
              <a:rPr lang="en-US" dirty="0"/>
              <a:t>Fear of small spaces</a:t>
            </a:r>
          </a:p>
          <a:p>
            <a:pPr lvl="1"/>
            <a:r>
              <a:rPr lang="en-US" dirty="0"/>
              <a:t>Fear of certain objects</a:t>
            </a:r>
          </a:p>
          <a:p>
            <a:pPr lvl="1"/>
            <a:r>
              <a:rPr lang="en-US" dirty="0"/>
              <a:t>Dominance aggression towards handler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620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Violet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Behavioral Display</a:t>
            </a:r>
          </a:p>
          <a:p>
            <a:pPr lvl="1"/>
            <a:r>
              <a:rPr lang="en-US" dirty="0"/>
              <a:t>Fear behaviors are presented towards strangers by cowing, moving away, yawning, lip licking, urination, trembling, whale eyeing, head turning, defecation, and barking/growling. Violet would also show aggression by body slamming her handler, leash biting, grabbing clothing and exhibiting tugging behaviors.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13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Violet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Behavior Modification work</a:t>
            </a:r>
          </a:p>
          <a:p>
            <a:pPr lvl="1"/>
            <a:r>
              <a:rPr lang="en-US" dirty="0"/>
              <a:t>Current BMT work is continuing stranger introduction through counter conditioning using R+. Currently continuing to work on calm behaviors, 4 on the floor, dog to dog introductions, and introductions to other species such as cats etc. Consistent work in impulse control over cars/bikes/cats, targeting work/muzzle work.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70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</a:t>
            </a:r>
          </a:p>
        </p:txBody>
      </p:sp>
      <p:pic>
        <p:nvPicPr>
          <p:cNvPr id="5" name="Picture 4" descr="C:\Users\jelston\Downloads\ava old and new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743200"/>
            <a:ext cx="4953000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152" y="2874380"/>
            <a:ext cx="5181600" cy="3886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771900"/>
            <a:ext cx="4114800" cy="3086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621" y="2720533"/>
            <a:ext cx="3886200" cy="3886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679117"/>
            <a:ext cx="2647950" cy="39719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" t="-146" r="496" b="27744"/>
          <a:stretch/>
        </p:blipFill>
        <p:spPr>
          <a:xfrm>
            <a:off x="2973057" y="2646508"/>
            <a:ext cx="3644143" cy="407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3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7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3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3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4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75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95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4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4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543800" cy="3429000"/>
          </a:xfrm>
        </p:spPr>
        <p:txBody>
          <a:bodyPr>
            <a:normAutofit/>
          </a:bodyPr>
          <a:lstStyle/>
          <a:p>
            <a:r>
              <a:rPr lang="en-US" dirty="0"/>
              <a:t>Age: 4 years old</a:t>
            </a:r>
          </a:p>
          <a:p>
            <a:r>
              <a:rPr lang="en-US" dirty="0"/>
              <a:t>Breed: Husky/Corgi Mix (DNA tested)</a:t>
            </a:r>
          </a:p>
          <a:p>
            <a:r>
              <a:rPr lang="en-US" dirty="0"/>
              <a:t>Previous Shelter Length of Stay (LOS) –  from 2013 – 2015 multiple returns about 7 months</a:t>
            </a:r>
          </a:p>
          <a:p>
            <a:r>
              <a:rPr lang="en-US" dirty="0"/>
              <a:t>Current LOS – Rental home in a quiet setting – 1.5 yrs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 – Case Study</a:t>
            </a:r>
          </a:p>
        </p:txBody>
      </p:sp>
    </p:spTree>
    <p:extLst>
      <p:ext uri="{BB962C8B-B14F-4D97-AF65-F5344CB8AC3E}">
        <p14:creationId xmlns:p14="http://schemas.microsoft.com/office/powerpoint/2010/main" val="2329602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Type of Fear</a:t>
            </a:r>
          </a:p>
          <a:p>
            <a:pPr lvl="1"/>
            <a:r>
              <a:rPr lang="en-US" dirty="0"/>
              <a:t>Fear of strangers</a:t>
            </a:r>
          </a:p>
          <a:p>
            <a:pPr lvl="1"/>
            <a:r>
              <a:rPr lang="en-US" dirty="0"/>
              <a:t>Fear of sudden movements</a:t>
            </a:r>
          </a:p>
          <a:p>
            <a:pPr lvl="1"/>
            <a:r>
              <a:rPr lang="en-US" dirty="0"/>
              <a:t>Stress with handling</a:t>
            </a:r>
          </a:p>
          <a:p>
            <a:pPr lvl="1"/>
            <a:r>
              <a:rPr lang="en-US" dirty="0"/>
              <a:t>Dog and Stranger Reactivity</a:t>
            </a:r>
          </a:p>
          <a:p>
            <a:pPr lvl="1"/>
            <a:r>
              <a:rPr lang="en-US" dirty="0"/>
              <a:t>Leash Biting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95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April 23, 2015 Seminar Agenda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9:00 am – 9:15 am	  Safety Message / Introductions / Agenda</a:t>
            </a:r>
          </a:p>
          <a:p>
            <a:r>
              <a:rPr lang="en-US" dirty="0"/>
              <a:t>9:15 am – 9:45 am	  Fearful Body Language – distance increasing</a:t>
            </a:r>
          </a:p>
          <a:p>
            <a:r>
              <a:rPr lang="en-US" dirty="0"/>
              <a:t>9:45 am – 10:15 am	  Body Language – submissive  and aggressive</a:t>
            </a:r>
          </a:p>
          <a:p>
            <a:r>
              <a:rPr lang="en-US" dirty="0"/>
              <a:t>10:15 am – 11:00 am Behavior Modification and Training</a:t>
            </a:r>
          </a:p>
          <a:p>
            <a:r>
              <a:rPr lang="en-US" dirty="0"/>
              <a:t>11:00 am – 11:15 am Break</a:t>
            </a:r>
          </a:p>
          <a:p>
            <a:r>
              <a:rPr lang="en-US" dirty="0"/>
              <a:t>11:30 am – 12:00 pm Behavior Modification and Training</a:t>
            </a:r>
          </a:p>
          <a:p>
            <a:r>
              <a:rPr lang="en-US" dirty="0"/>
              <a:t>12:00 pm – 12:30 pm Lunch and Networking</a:t>
            </a:r>
          </a:p>
          <a:p>
            <a:r>
              <a:rPr lang="en-US" dirty="0"/>
              <a:t>12:30 pm – 1:30 pm	  Case Studies</a:t>
            </a:r>
          </a:p>
          <a:p>
            <a:r>
              <a:rPr lang="en-US" dirty="0"/>
              <a:t>1:30 pm – 2:00 pm	  Playgroups and other helpful enrichment</a:t>
            </a:r>
          </a:p>
          <a:p>
            <a:r>
              <a:rPr lang="en-US" dirty="0"/>
              <a:t>2:00 pm – 2:30 pm	  Kids and Dogs</a:t>
            </a:r>
          </a:p>
          <a:p>
            <a:r>
              <a:rPr lang="en-US" dirty="0"/>
              <a:t>2:30 pm – 3:00 pm	  Wrap up / Q&amp;A / Evaluations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0277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Behavioral Display</a:t>
            </a:r>
          </a:p>
          <a:p>
            <a:pPr lvl="1"/>
            <a:r>
              <a:rPr lang="en-US" dirty="0"/>
              <a:t>Fear behaviors are presented towards strangers snapping, cowering, whimpering, tenseness.</a:t>
            </a:r>
          </a:p>
        </p:txBody>
      </p:sp>
    </p:spTree>
    <p:extLst>
      <p:ext uri="{BB962C8B-B14F-4D97-AF65-F5344CB8AC3E}">
        <p14:creationId xmlns:p14="http://schemas.microsoft.com/office/powerpoint/2010/main" val="5004887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Behavior Modification work</a:t>
            </a:r>
          </a:p>
          <a:p>
            <a:pPr lvl="1"/>
            <a:r>
              <a:rPr lang="en-US" dirty="0"/>
              <a:t>DS/CC to handling and leashing. Clicker training to teach Sit stay for leashing. Clicker training to teach her to allow gentle handling, beginning with chest and body then face and feet. DS/CC with strangers starting with treats for seeing strangers at a distance to being touched by strangers. Ava will now tolerate new people being in her space. I do still ask new people not to touch her until she is relaxed in their presence. Sudden movements sometimes still startle Ava. If I pick up her leash to quickly she will flinch and whimper. Ava has a fear of bugs, not sure if it is sight or sound or both.</a:t>
            </a:r>
          </a:p>
        </p:txBody>
      </p:sp>
    </p:spTree>
    <p:extLst>
      <p:ext uri="{BB962C8B-B14F-4D97-AF65-F5344CB8AC3E}">
        <p14:creationId xmlns:p14="http://schemas.microsoft.com/office/powerpoint/2010/main" val="42322260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239000" cy="342900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/>
              <a:t>Ava will help us demo clicker training and how to teach targeting as well as use it for </a:t>
            </a:r>
            <a:r>
              <a:rPr lang="en-US" dirty="0" err="1"/>
              <a:t>basice</a:t>
            </a:r>
            <a:r>
              <a:rPr lang="en-US" dirty="0"/>
              <a:t> obedience.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/>
              <a:t>Ava will also be working on her fear of strangers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Behavior Mod and Training Activity</a:t>
            </a:r>
          </a:p>
        </p:txBody>
      </p:sp>
      <p:sp>
        <p:nvSpPr>
          <p:cNvPr id="4" name="Explosion: 8 Points 3"/>
          <p:cNvSpPr/>
          <p:nvPr/>
        </p:nvSpPr>
        <p:spPr>
          <a:xfrm>
            <a:off x="228600" y="1638911"/>
            <a:ext cx="838200" cy="91317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446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21" r="3603" b="21621"/>
          <a:stretch/>
        </p:blipFill>
        <p:spPr>
          <a:xfrm>
            <a:off x="5181600" y="2667000"/>
            <a:ext cx="3657600" cy="38285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2161" b="-2512"/>
          <a:stretch/>
        </p:blipFill>
        <p:spPr>
          <a:xfrm>
            <a:off x="533401" y="2743200"/>
            <a:ext cx="4572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739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543800" cy="3429000"/>
          </a:xfrm>
        </p:spPr>
        <p:txBody>
          <a:bodyPr>
            <a:normAutofit/>
          </a:bodyPr>
          <a:lstStyle/>
          <a:p>
            <a:r>
              <a:rPr lang="en-US" dirty="0"/>
              <a:t>Age: 8 years old</a:t>
            </a:r>
          </a:p>
          <a:p>
            <a:r>
              <a:rPr lang="en-US" dirty="0"/>
              <a:t>Breed: Pit bull</a:t>
            </a:r>
          </a:p>
          <a:p>
            <a:r>
              <a:rPr lang="en-US" dirty="0"/>
              <a:t>Previous Shelter Total Length of Stay (LOS) – 3+ yrs – (includes multiple returns to the shelter)</a:t>
            </a:r>
          </a:p>
          <a:p>
            <a:r>
              <a:rPr lang="en-US" dirty="0"/>
              <a:t>Current LOS – Family home – 2 yrs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 – Case Study</a:t>
            </a:r>
          </a:p>
        </p:txBody>
      </p:sp>
    </p:spTree>
    <p:extLst>
      <p:ext uri="{BB962C8B-B14F-4D97-AF65-F5344CB8AC3E}">
        <p14:creationId xmlns:p14="http://schemas.microsoft.com/office/powerpoint/2010/main" val="2329513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Type of Fear</a:t>
            </a:r>
          </a:p>
          <a:p>
            <a:pPr lvl="1"/>
            <a:r>
              <a:rPr lang="en-US" dirty="0"/>
              <a:t>Fear of strangers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05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Behavioral Display</a:t>
            </a:r>
          </a:p>
          <a:p>
            <a:pPr lvl="1"/>
            <a:r>
              <a:rPr lang="en-US" dirty="0"/>
              <a:t>Fear behaviors are presented towards strangers by cowering,  growling and snapping. </a:t>
            </a:r>
          </a:p>
          <a:p>
            <a:pPr lvl="1"/>
            <a:r>
              <a:rPr lang="en-US" dirty="0"/>
              <a:t>Stress behaviors presented as self-mutilation – rubbing against metal door frames or gnawing on her legs until they became raw.</a:t>
            </a:r>
          </a:p>
          <a:p>
            <a:pPr lvl="1"/>
            <a:r>
              <a:rPr lang="en-US" dirty="0"/>
              <a:t>Lack of appetite and hiding in corner of kennel</a:t>
            </a:r>
          </a:p>
        </p:txBody>
      </p:sp>
    </p:spTree>
    <p:extLst>
      <p:ext uri="{BB962C8B-B14F-4D97-AF65-F5344CB8AC3E}">
        <p14:creationId xmlns:p14="http://schemas.microsoft.com/office/powerpoint/2010/main" val="1317019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 –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Behavior Modification work</a:t>
            </a:r>
          </a:p>
          <a:p>
            <a:pPr lvl="1"/>
            <a:r>
              <a:rPr lang="en-US" dirty="0"/>
              <a:t>Clicker training and diligent DS/CC work around new people for 2 years has resulted in her being comfortable around most strangers. Visits the family camp twice a year and enjoys the festivities with everyone there. Has even made friends with a 6 year old girl who adores her.</a:t>
            </a:r>
          </a:p>
          <a:p>
            <a:pPr lvl="1"/>
            <a:r>
              <a:rPr lang="en-US" dirty="0"/>
              <a:t>Armani still has some stranger danger but is much more comfortable with herself and trusting of others.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2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Armani – Case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889" r="-1263" b="23333"/>
          <a:stretch/>
        </p:blipFill>
        <p:spPr>
          <a:xfrm>
            <a:off x="1066800" y="1600200"/>
            <a:ext cx="3913585" cy="396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r="-1358" b="25555"/>
          <a:stretch/>
        </p:blipFill>
        <p:spPr>
          <a:xfrm>
            <a:off x="2362200" y="1702029"/>
            <a:ext cx="4282155" cy="40891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" b="36667"/>
          <a:stretch/>
        </p:blipFill>
        <p:spPr>
          <a:xfrm>
            <a:off x="5281203" y="1555477"/>
            <a:ext cx="3833813" cy="4343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" b="30000"/>
          <a:stretch/>
        </p:blipFill>
        <p:spPr>
          <a:xfrm>
            <a:off x="1231416" y="2438400"/>
            <a:ext cx="3377137" cy="42287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5" r="-1358" b="18889"/>
          <a:stretch/>
        </p:blipFill>
        <p:spPr>
          <a:xfrm>
            <a:off x="2362200" y="1600200"/>
            <a:ext cx="5053013" cy="5022239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24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25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3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819400"/>
            <a:ext cx="6400800" cy="370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Message and Intros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76600"/>
            <a:ext cx="2438400" cy="230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788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543800" cy="3429000"/>
          </a:xfrm>
        </p:spPr>
        <p:txBody>
          <a:bodyPr>
            <a:normAutofit/>
          </a:bodyPr>
          <a:lstStyle/>
          <a:p>
            <a:r>
              <a:rPr lang="en-US" dirty="0"/>
              <a:t>Age: about 8.5 years old</a:t>
            </a:r>
          </a:p>
          <a:p>
            <a:r>
              <a:rPr lang="en-US" dirty="0"/>
              <a:t>Breed: Mixed Breed</a:t>
            </a:r>
          </a:p>
          <a:p>
            <a:r>
              <a:rPr lang="en-US" dirty="0"/>
              <a:t>Previous Shelter Length of Stay (LOS) – less than a month. Prior LOS 5 years hoarders small house with 45 dogs and 70 cats.</a:t>
            </a:r>
          </a:p>
          <a:p>
            <a:r>
              <a:rPr lang="en-US" dirty="0"/>
              <a:t>Current LOS – Rental home in a quiet setting – 3.5 yrs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 – Case Study</a:t>
            </a:r>
          </a:p>
        </p:txBody>
      </p:sp>
    </p:spTree>
    <p:extLst>
      <p:ext uri="{BB962C8B-B14F-4D97-AF65-F5344CB8AC3E}">
        <p14:creationId xmlns:p14="http://schemas.microsoft.com/office/powerpoint/2010/main" val="39628915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 - Confidence Building Work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74" y="3733799"/>
            <a:ext cx="3768726" cy="28265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752600"/>
            <a:ext cx="3733800" cy="3177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441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Confidence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Initially was afraid of everything</a:t>
            </a:r>
          </a:p>
          <a:p>
            <a:r>
              <a:rPr lang="en-US" dirty="0"/>
              <a:t>Would not get out of her bed and had to be carried outside to eliminate</a:t>
            </a:r>
          </a:p>
          <a:p>
            <a:r>
              <a:rPr lang="en-US" dirty="0"/>
              <a:t>3.5 years of caring, behavior modification and training has helped her improve immensely</a:t>
            </a:r>
          </a:p>
          <a:p>
            <a:r>
              <a:rPr lang="en-US" dirty="0"/>
              <a:t>Agility work helps work on her fear of different objects and situations</a:t>
            </a:r>
          </a:p>
          <a:p>
            <a:r>
              <a:rPr lang="en-US" dirty="0"/>
              <a:t>Daisy was a flight risk so double leashing is used</a:t>
            </a:r>
          </a:p>
          <a:p>
            <a:r>
              <a:rPr lang="en-US" dirty="0"/>
              <a:t>Has relapses that can last months</a:t>
            </a:r>
          </a:p>
          <a:p>
            <a:r>
              <a:rPr lang="en-US" dirty="0"/>
              <a:t>Xanax now replaced with Solliquin – holistic supplement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96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Daisy - Encouraging Up and Out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3505200" cy="4673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752600"/>
            <a:ext cx="35052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580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Daisy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3739" t="10169" r="23823" b="10171"/>
          <a:stretch/>
        </p:blipFill>
        <p:spPr>
          <a:xfrm>
            <a:off x="1828800" y="1676400"/>
            <a:ext cx="5638800" cy="481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083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Playgroups </a:t>
            </a:r>
          </a:p>
        </p:txBody>
      </p:sp>
      <p:pic>
        <p:nvPicPr>
          <p:cNvPr id="5122" name="Picture 2" descr="D:\users\U435942\Pictures\BOD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658" y="2743200"/>
            <a:ext cx="4341342" cy="389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7741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/>
          </a:bodyPr>
          <a:lstStyle/>
          <a:p>
            <a:r>
              <a:rPr lang="en-US" dirty="0"/>
              <a:t>Benefits for shy dogs</a:t>
            </a:r>
          </a:p>
          <a:p>
            <a:r>
              <a:rPr lang="en-US" dirty="0"/>
              <a:t>Link to video of the impact of dog-to-dog behavior work on completely shut down shy dog.</a:t>
            </a:r>
          </a:p>
          <a:p>
            <a:pPr marL="0" indent="0">
              <a:buNone/>
            </a:pPr>
            <a:r>
              <a:rPr lang="en-US" dirty="0">
                <a:hlinkClick r:id="rId2" tooltip="https://www.youtube.com/watch?v=PnwuGa8JmGA"/>
              </a:rPr>
              <a:t>https://www.youtube.com/watch?v=PnwuGa8JmGA</a:t>
            </a:r>
            <a:r>
              <a:rPr lang="en-US" dirty="0"/>
              <a:t>  had to be carried to leave her kennel - but with another dog she would follow.  This was her first time out of her kennel.  This was three days later after first video.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>
                <a:hlinkClick r:id="rId3" tooltip="https://www.youtube.com/watch?v=lPE9OAQ3YaE"/>
              </a:rPr>
              <a:t>https://www.youtube.com/watch?v=lPE9OAQ3YaE</a:t>
            </a:r>
            <a:endParaRPr lang="en-US" dirty="0"/>
          </a:p>
          <a:p>
            <a:pPr marL="0" indent="0">
              <a:buNone/>
            </a:pPr>
            <a:r>
              <a:rPr lang="en-US" sz="2000" dirty="0"/>
              <a:t>Credit: Sacramento County Animal Shelter</a:t>
            </a:r>
          </a:p>
        </p:txBody>
      </p:sp>
    </p:spTree>
    <p:extLst>
      <p:ext uri="{BB962C8B-B14F-4D97-AF65-F5344CB8AC3E}">
        <p14:creationId xmlns:p14="http://schemas.microsoft.com/office/powerpoint/2010/main" val="7221175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Kids and Dogs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43200"/>
            <a:ext cx="6324600" cy="35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399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Kids and Dogs – Do’s and Don’ts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Introduce your dog to children slowly using the DS/CC protocol we discussed earlier</a:t>
            </a:r>
          </a:p>
          <a:p>
            <a:r>
              <a:rPr lang="en-US" dirty="0"/>
              <a:t>Explain to children not to pet a dog unless they ask you if it is ok</a:t>
            </a:r>
          </a:p>
          <a:p>
            <a:r>
              <a:rPr lang="en-US" dirty="0"/>
              <a:t>NEVER, NEVER!! leave any child alone with a dog</a:t>
            </a:r>
          </a:p>
          <a:p>
            <a:r>
              <a:rPr lang="en-US" dirty="0"/>
              <a:t>We recommend that children be 12 years and older for fearful passive (yellow) dogs and 18 years old for fearful aggressive dogs (purple).</a:t>
            </a:r>
          </a:p>
        </p:txBody>
      </p:sp>
    </p:spTree>
    <p:extLst>
      <p:ext uri="{BB962C8B-B14F-4D97-AF65-F5344CB8AC3E}">
        <p14:creationId xmlns:p14="http://schemas.microsoft.com/office/powerpoint/2010/main" val="2120401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Blind and Deaf Dogs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r="3305" b="21111"/>
          <a:stretch/>
        </p:blipFill>
        <p:spPr>
          <a:xfrm>
            <a:off x="2362200" y="2736273"/>
            <a:ext cx="4038600" cy="39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6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Constance Dwyer, CABC</a:t>
            </a:r>
          </a:p>
          <a:p>
            <a:pPr lvl="1"/>
            <a:r>
              <a:rPr lang="en-US" dirty="0"/>
              <a:t>IAABC Certified Animal Behavior Consultant</a:t>
            </a:r>
          </a:p>
          <a:p>
            <a:pPr lvl="1"/>
            <a:r>
              <a:rPr lang="en-US" dirty="0"/>
              <a:t>IAABC Shelter Behavior Affiliate</a:t>
            </a:r>
          </a:p>
          <a:p>
            <a:pPr lvl="1"/>
            <a:r>
              <a:rPr lang="en-US" dirty="0"/>
              <a:t>18+ years behavior and training experience</a:t>
            </a:r>
          </a:p>
          <a:p>
            <a:pPr lvl="1"/>
            <a:r>
              <a:rPr lang="en-US" dirty="0"/>
              <a:t>Animal Behavior College mentor</a:t>
            </a:r>
          </a:p>
          <a:p>
            <a:pPr lvl="1"/>
            <a:r>
              <a:rPr lang="en-US" dirty="0"/>
              <a:t>Animal Care Sanctuary Animal Behavior Consultant </a:t>
            </a:r>
          </a:p>
          <a:p>
            <a:pPr lvl="1"/>
            <a:r>
              <a:rPr lang="en-US" dirty="0"/>
              <a:t>AKC Canine Good Citizen Evaluator</a:t>
            </a:r>
          </a:p>
          <a:p>
            <a:pPr lvl="1"/>
            <a:r>
              <a:rPr lang="en-US" dirty="0"/>
              <a:t>4H dog and horse club leader</a:t>
            </a:r>
          </a:p>
          <a:p>
            <a:pPr lvl="1"/>
            <a:r>
              <a:rPr lang="en-US" dirty="0"/>
              <a:t>Lean Six Sigma Black Belt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399" y="4038600"/>
            <a:ext cx="213766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5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Blind and Deaf Dogs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Blind dogs can still be trainable via a sound marker such as the click</a:t>
            </a:r>
          </a:p>
          <a:p>
            <a:r>
              <a:rPr lang="en-US" dirty="0"/>
              <a:t>Blind and Deaf are special cases. </a:t>
            </a:r>
          </a:p>
          <a:p>
            <a:pPr lvl="1"/>
            <a:r>
              <a:rPr lang="en-US" dirty="0"/>
              <a:t>Vibrating collars can work well as markers for your DS/CC work to build confidence</a:t>
            </a:r>
          </a:p>
          <a:p>
            <a:pPr lvl="1"/>
            <a:r>
              <a:rPr lang="en-US" dirty="0"/>
              <a:t>Work as slow as necessary to introduce the vibration starting with a very mild vibration, enough for your dog to feel it. Pair this with the best food treat until it becomes a conditioned reinforcer as we do with the clicker.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1329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Fearful Dogs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D.L. Wells P.G. Hepper – Prevalence of behavior problems reported by      owners of dogs purchased from an animal rescue</a:t>
            </a:r>
          </a:p>
          <a:p>
            <a:r>
              <a:rPr lang="en-US" sz="2100" dirty="0"/>
              <a:t>"The Cautious Canine" by Patricia McConnell Ph.D.</a:t>
            </a:r>
            <a:br>
              <a:rPr lang="en-US" sz="2100" dirty="0"/>
            </a:br>
            <a:r>
              <a:rPr lang="en-US" sz="2100" dirty="0"/>
              <a:t>- covers classical conditioning and desensitization process.</a:t>
            </a:r>
          </a:p>
          <a:p>
            <a:r>
              <a:rPr lang="en-US" sz="2100" dirty="0"/>
              <a:t>"Calming Signals On Talking Terms with Dogs" By Turid Rugaas.</a:t>
            </a:r>
            <a:br>
              <a:rPr lang="en-US" sz="2100" dirty="0"/>
            </a:br>
            <a:r>
              <a:rPr lang="en-US" sz="2100" dirty="0"/>
              <a:t>-illustrates dog body language, displacement displays, appeasement gestures. A videotape is also available on Calming Signals. </a:t>
            </a:r>
          </a:p>
          <a:p>
            <a:r>
              <a:rPr lang="en-US" sz="2100" dirty="0"/>
              <a:t>"Don't Shoot The Dog" by Karen Pryor</a:t>
            </a:r>
            <a:br>
              <a:rPr lang="en-US" sz="2100" dirty="0"/>
            </a:br>
            <a:r>
              <a:rPr lang="en-US" sz="2100" dirty="0"/>
              <a:t>-a book about how all animals, including humans, learn.</a:t>
            </a:r>
          </a:p>
          <a:p>
            <a:r>
              <a:rPr lang="en-US" sz="2100" dirty="0">
                <a:hlinkClick r:id="rId3"/>
              </a:rPr>
              <a:t>https://deafdogsrock.com/vibration-collar-training-on-a-deaf-blind-dog-braille</a:t>
            </a:r>
            <a:endParaRPr lang="en-US" sz="2100" dirty="0"/>
          </a:p>
          <a:p>
            <a:r>
              <a:rPr lang="en-US" sz="2100" dirty="0"/>
              <a:t>Fearfuldogs.com – Debbie Jacobs website</a:t>
            </a:r>
          </a:p>
          <a:p>
            <a:r>
              <a:rPr lang="en-US" sz="2100" dirty="0"/>
              <a:t>A Guide to Living with &amp; Training a Fearful Dog – Debbie Jacobs</a:t>
            </a:r>
          </a:p>
          <a:p>
            <a:pPr marL="514350" indent="-514350">
              <a:buFont typeface="+mj-lt"/>
              <a:buAutoNum type="arabicParenR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66593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Picture 3" descr="Congratulations to all of you who are rejoicing together over similar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048000"/>
            <a:ext cx="2667000" cy="327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3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Sara Hamburger, BMTA</a:t>
            </a:r>
          </a:p>
          <a:p>
            <a:pPr lvl="2"/>
            <a:r>
              <a:rPr lang="en-US" dirty="0"/>
              <a:t>BMTA Training and Behavior Associate</a:t>
            </a:r>
          </a:p>
          <a:p>
            <a:pPr lvl="2"/>
            <a:r>
              <a:rPr lang="en-US" dirty="0"/>
              <a:t>ACS Director of Enrichment and Behavior</a:t>
            </a:r>
          </a:p>
          <a:p>
            <a:pPr lvl="2"/>
            <a:r>
              <a:rPr lang="en-US" dirty="0"/>
              <a:t>3 years experience in shelter behavior modification</a:t>
            </a:r>
          </a:p>
          <a:p>
            <a:pPr lvl="2"/>
            <a:r>
              <a:rPr lang="en-US" dirty="0"/>
              <a:t>2 years experience in behavior consultation</a:t>
            </a:r>
          </a:p>
          <a:p>
            <a:pPr lvl="2"/>
            <a:r>
              <a:rPr lang="en-US" dirty="0"/>
              <a:t>Freelance Artist!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pic>
        <p:nvPicPr>
          <p:cNvPr id="4" name="Picture 3" descr="DSCN02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3886200"/>
            <a:ext cx="335280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3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lang="en-US" sz="2900" noProof="0" dirty="0"/>
              <a:t>Jessica Veach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BMTA Training and Behavior Associate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ACS Behavior Team </a:t>
            </a:r>
            <a:r>
              <a:rPr lang="en-US" sz="2600" noProof="0" dirty="0"/>
              <a:t>Staff</a:t>
            </a:r>
          </a:p>
          <a:p>
            <a:pPr marL="1097280" lvl="2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600" dirty="0"/>
              <a:t>Med Team</a:t>
            </a:r>
          </a:p>
          <a:p>
            <a:pPr marL="1097280" lvl="2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600" dirty="0"/>
              <a:t>Enrichment Team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1" indent="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8" r="7160" b="5068"/>
          <a:stretch/>
        </p:blipFill>
        <p:spPr>
          <a:xfrm>
            <a:off x="6324600" y="2590800"/>
            <a:ext cx="2514599" cy="40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33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lang="en-US" sz="2900" dirty="0"/>
              <a:t>Seth Renzi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BMTA Training and Behavior Associate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ACS Behavior Team staff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1" indent="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327660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5240</TotalTime>
  <Words>2266</Words>
  <Application>Microsoft Office PowerPoint</Application>
  <PresentationFormat>On-screen Show (4:3)</PresentationFormat>
  <Paragraphs>356</Paragraphs>
  <Slides>62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Arial Black</vt:lpstr>
      <vt:lpstr>Calibri</vt:lpstr>
      <vt:lpstr>Tw Cen MT</vt:lpstr>
      <vt:lpstr>Wingdings</vt:lpstr>
      <vt:lpstr>Wingdings 2</vt:lpstr>
      <vt:lpstr>Median</vt:lpstr>
      <vt:lpstr>    Fearful Dog Seminar </vt:lpstr>
      <vt:lpstr>Copyright Notice</vt:lpstr>
      <vt:lpstr>      WELCOME!</vt:lpstr>
      <vt:lpstr>April 23, 2015 Seminar Agenda </vt:lpstr>
      <vt:lpstr>Safety Message and Intros</vt:lpstr>
      <vt:lpstr>Introductions</vt:lpstr>
      <vt:lpstr>Introductions</vt:lpstr>
      <vt:lpstr>Introductions</vt:lpstr>
      <vt:lpstr>Introductions</vt:lpstr>
      <vt:lpstr>Fearfulness in Dogs</vt:lpstr>
      <vt:lpstr>Distance Increasing Signals</vt:lpstr>
      <vt:lpstr>Distance Increasing – invasive</vt:lpstr>
      <vt:lpstr>Distance Increasing - invasive</vt:lpstr>
      <vt:lpstr>Distance Increasing - invasive</vt:lpstr>
      <vt:lpstr>Distance Increasing – passive/stress</vt:lpstr>
      <vt:lpstr>Distance Increasing - passive</vt:lpstr>
      <vt:lpstr>Distance Increasing - passive</vt:lpstr>
      <vt:lpstr>Behavior Modification &amp; Training </vt:lpstr>
      <vt:lpstr>Steps to a successful program</vt:lpstr>
      <vt:lpstr>Steps to a successful program</vt:lpstr>
      <vt:lpstr>Steps to a successful program</vt:lpstr>
      <vt:lpstr>Steps to a successful program</vt:lpstr>
      <vt:lpstr>Break and Networking – 15 minutes</vt:lpstr>
      <vt:lpstr>Behavior Modification &amp; Training</vt:lpstr>
      <vt:lpstr>Fear of Strangers Management Tool</vt:lpstr>
      <vt:lpstr>Behavior Mod and Training Activity</vt:lpstr>
      <vt:lpstr>Recommended Muzzle</vt:lpstr>
      <vt:lpstr>Fear of Strangers Protocol</vt:lpstr>
      <vt:lpstr>Behavior Modification and Training Plans</vt:lpstr>
      <vt:lpstr>Lunch and Networking</vt:lpstr>
      <vt:lpstr>Case Studies</vt:lpstr>
      <vt:lpstr>Violet</vt:lpstr>
      <vt:lpstr>Violet – Case Study</vt:lpstr>
      <vt:lpstr>Violet – Case study</vt:lpstr>
      <vt:lpstr>Violet – Case Study</vt:lpstr>
      <vt:lpstr>Violet – Case study</vt:lpstr>
      <vt:lpstr>Ava</vt:lpstr>
      <vt:lpstr>Ava – Case Study</vt:lpstr>
      <vt:lpstr>Ava – Case study</vt:lpstr>
      <vt:lpstr>Ava – Case Study</vt:lpstr>
      <vt:lpstr>Ava – Case study</vt:lpstr>
      <vt:lpstr>Behavior Mod and Training Activity</vt:lpstr>
      <vt:lpstr>Armani</vt:lpstr>
      <vt:lpstr>Armani – Case Study</vt:lpstr>
      <vt:lpstr>Armani – Case study</vt:lpstr>
      <vt:lpstr>Armani – Case Study</vt:lpstr>
      <vt:lpstr>Armani – Case study</vt:lpstr>
      <vt:lpstr>Armani – Case study</vt:lpstr>
      <vt:lpstr>Daisy</vt:lpstr>
      <vt:lpstr>Daisy – Case Study</vt:lpstr>
      <vt:lpstr>Daisy - Confidence Building Work</vt:lpstr>
      <vt:lpstr>Building Confidence</vt:lpstr>
      <vt:lpstr>Daisy - Encouraging Up and Out</vt:lpstr>
      <vt:lpstr>Daisy</vt:lpstr>
      <vt:lpstr>Playgroups </vt:lpstr>
      <vt:lpstr>Playgroups</vt:lpstr>
      <vt:lpstr>Kids and Dogs</vt:lpstr>
      <vt:lpstr>Kids and Dogs – Do’s and Don’ts</vt:lpstr>
      <vt:lpstr>Blind and Deaf Dogs</vt:lpstr>
      <vt:lpstr>Blind and Deaf Dogs</vt:lpstr>
      <vt:lpstr>Fearful Dogs Resources</vt:lpstr>
      <vt:lpstr>Questions?</vt:lpstr>
    </vt:vector>
  </TitlesOfParts>
  <Company>IBERDROLA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Shelter Life Positive</dc:title>
  <dc:creator>Iberdrola S.A.</dc:creator>
  <cp:lastModifiedBy>Constance Dwyer</cp:lastModifiedBy>
  <cp:revision>305</cp:revision>
  <cp:lastPrinted>2016-04-22T17:04:48Z</cp:lastPrinted>
  <dcterms:created xsi:type="dcterms:W3CDTF">2015-10-13T02:25:29Z</dcterms:created>
  <dcterms:modified xsi:type="dcterms:W3CDTF">2016-11-05T18:07:37Z</dcterms:modified>
</cp:coreProperties>
</file>