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0"/>
  </p:notesMasterIdLst>
  <p:handoutMasterIdLst>
    <p:handoutMasterId r:id="rId81"/>
  </p:handoutMasterIdLst>
  <p:sldIdLst>
    <p:sldId id="256" r:id="rId2"/>
    <p:sldId id="316" r:id="rId3"/>
    <p:sldId id="297" r:id="rId4"/>
    <p:sldId id="322" r:id="rId5"/>
    <p:sldId id="257" r:id="rId6"/>
    <p:sldId id="317" r:id="rId7"/>
    <p:sldId id="276" r:id="rId8"/>
    <p:sldId id="318" r:id="rId9"/>
    <p:sldId id="259" r:id="rId10"/>
    <p:sldId id="260" r:id="rId11"/>
    <p:sldId id="261" r:id="rId12"/>
    <p:sldId id="320" r:id="rId13"/>
    <p:sldId id="299" r:id="rId14"/>
    <p:sldId id="262" r:id="rId15"/>
    <p:sldId id="358" r:id="rId16"/>
    <p:sldId id="302" r:id="rId17"/>
    <p:sldId id="301" r:id="rId18"/>
    <p:sldId id="286" r:id="rId19"/>
    <p:sldId id="265" r:id="rId20"/>
    <p:sldId id="266" r:id="rId21"/>
    <p:sldId id="267" r:id="rId22"/>
    <p:sldId id="321" r:id="rId23"/>
    <p:sldId id="337" r:id="rId24"/>
    <p:sldId id="338" r:id="rId25"/>
    <p:sldId id="339" r:id="rId26"/>
    <p:sldId id="340" r:id="rId27"/>
    <p:sldId id="341" r:id="rId28"/>
    <p:sldId id="342" r:id="rId29"/>
    <p:sldId id="343" r:id="rId30"/>
    <p:sldId id="345" r:id="rId31"/>
    <p:sldId id="346" r:id="rId32"/>
    <p:sldId id="349" r:id="rId33"/>
    <p:sldId id="347" r:id="rId34"/>
    <p:sldId id="348" r:id="rId35"/>
    <p:sldId id="351" r:id="rId36"/>
    <p:sldId id="350" r:id="rId37"/>
    <p:sldId id="352" r:id="rId38"/>
    <p:sldId id="353" r:id="rId39"/>
    <p:sldId id="354" r:id="rId40"/>
    <p:sldId id="356" r:id="rId41"/>
    <p:sldId id="357" r:id="rId42"/>
    <p:sldId id="323" r:id="rId43"/>
    <p:sldId id="328" r:id="rId44"/>
    <p:sldId id="329" r:id="rId45"/>
    <p:sldId id="330" r:id="rId46"/>
    <p:sldId id="331" r:id="rId47"/>
    <p:sldId id="332" r:id="rId48"/>
    <p:sldId id="333" r:id="rId49"/>
    <p:sldId id="334" r:id="rId50"/>
    <p:sldId id="335" r:id="rId51"/>
    <p:sldId id="336" r:id="rId52"/>
    <p:sldId id="325" r:id="rId53"/>
    <p:sldId id="268" r:id="rId54"/>
    <p:sldId id="270" r:id="rId55"/>
    <p:sldId id="277" r:id="rId56"/>
    <p:sldId id="304" r:id="rId57"/>
    <p:sldId id="272" r:id="rId58"/>
    <p:sldId id="274" r:id="rId59"/>
    <p:sldId id="280" r:id="rId60"/>
    <p:sldId id="282" r:id="rId61"/>
    <p:sldId id="281" r:id="rId62"/>
    <p:sldId id="279" r:id="rId63"/>
    <p:sldId id="283" r:id="rId64"/>
    <p:sldId id="285" r:id="rId65"/>
    <p:sldId id="284" r:id="rId66"/>
    <p:sldId id="326" r:id="rId67"/>
    <p:sldId id="273" r:id="rId68"/>
    <p:sldId id="305" r:id="rId69"/>
    <p:sldId id="306" r:id="rId70"/>
    <p:sldId id="307" r:id="rId71"/>
    <p:sldId id="308" r:id="rId72"/>
    <p:sldId id="309" r:id="rId73"/>
    <p:sldId id="310" r:id="rId74"/>
    <p:sldId id="311" r:id="rId75"/>
    <p:sldId id="312" r:id="rId76"/>
    <p:sldId id="313" r:id="rId77"/>
    <p:sldId id="314" r:id="rId78"/>
    <p:sldId id="275"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81" d="100"/>
          <a:sy n="81" d="100"/>
        </p:scale>
        <p:origin x="782" y="34"/>
      </p:cViewPr>
      <p:guideLst>
        <p:guide orient="horz" pos="2160"/>
        <p:guide pos="2880"/>
      </p:guideLst>
    </p:cSldViewPr>
  </p:slideViewPr>
  <p:outlineViewPr>
    <p:cViewPr>
      <p:scale>
        <a:sx n="33" d="100"/>
        <a:sy n="33" d="100"/>
      </p:scale>
      <p:origin x="0" y="6966"/>
    </p:cViewPr>
  </p:outlineViewPr>
  <p:notesTextViewPr>
    <p:cViewPr>
      <p:scale>
        <a:sx n="1" d="1"/>
        <a:sy n="1" d="1"/>
      </p:scale>
      <p:origin x="0" y="0"/>
    </p:cViewPr>
  </p:notesTextViewPr>
  <p:notesViewPr>
    <p:cSldViewPr>
      <p:cViewPr varScale="1">
        <p:scale>
          <a:sx n="56" d="100"/>
          <a:sy n="56" d="100"/>
        </p:scale>
        <p:origin x="-28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86"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06F433-4AB0-4507-9167-161681FEB62A}"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C926D29A-E008-4233-AFBE-9A343725ED9B}">
      <dgm:prSet phldrT="[Text]"/>
      <dgm:spPr>
        <a:solidFill>
          <a:srgbClr val="00B050"/>
        </a:solidFill>
      </dgm:spPr>
      <dgm:t>
        <a:bodyPr/>
        <a:lstStyle/>
        <a:p>
          <a:r>
            <a:rPr lang="en-US" dirty="0"/>
            <a:t>+R</a:t>
          </a:r>
        </a:p>
        <a:p>
          <a:r>
            <a:rPr lang="en-US" dirty="0"/>
            <a:t>Positive Reinforcement</a:t>
          </a:r>
        </a:p>
      </dgm:t>
    </dgm:pt>
    <dgm:pt modelId="{A846F8C8-5812-43D8-AB26-4D847A07EDBA}" type="parTrans" cxnId="{6F21D900-6B1C-4202-9F16-3AA10252970A}">
      <dgm:prSet/>
      <dgm:spPr/>
      <dgm:t>
        <a:bodyPr/>
        <a:lstStyle/>
        <a:p>
          <a:endParaRPr lang="en-US"/>
        </a:p>
      </dgm:t>
    </dgm:pt>
    <dgm:pt modelId="{021E92C9-D7E2-43A3-8A39-25705AEA45BF}" type="sibTrans" cxnId="{6F21D900-6B1C-4202-9F16-3AA10252970A}">
      <dgm:prSet/>
      <dgm:spPr/>
      <dgm:t>
        <a:bodyPr/>
        <a:lstStyle/>
        <a:p>
          <a:endParaRPr lang="en-US"/>
        </a:p>
      </dgm:t>
    </dgm:pt>
    <dgm:pt modelId="{9186C173-5C8B-447C-829B-761822FDCEA6}">
      <dgm:prSet phldrT="[Text]"/>
      <dgm:spPr>
        <a:solidFill>
          <a:srgbClr val="00B050"/>
        </a:solidFill>
      </dgm:spPr>
      <dgm:t>
        <a:bodyPr/>
        <a:lstStyle/>
        <a:p>
          <a:r>
            <a:rPr lang="en-US" dirty="0"/>
            <a:t>-R</a:t>
          </a:r>
        </a:p>
        <a:p>
          <a:r>
            <a:rPr lang="en-US" dirty="0"/>
            <a:t>Negative Reinforcement</a:t>
          </a:r>
        </a:p>
      </dgm:t>
    </dgm:pt>
    <dgm:pt modelId="{348B2C7B-F81C-4FFA-9C5D-5FAF74929ACD}" type="parTrans" cxnId="{00E80663-19D0-47C3-AB85-A0F81FF18778}">
      <dgm:prSet/>
      <dgm:spPr/>
      <dgm:t>
        <a:bodyPr/>
        <a:lstStyle/>
        <a:p>
          <a:endParaRPr lang="en-US"/>
        </a:p>
      </dgm:t>
    </dgm:pt>
    <dgm:pt modelId="{D2174D73-DCD1-41B7-A04E-F7B8F6F3A801}" type="sibTrans" cxnId="{00E80663-19D0-47C3-AB85-A0F81FF18778}">
      <dgm:prSet/>
      <dgm:spPr/>
      <dgm:t>
        <a:bodyPr/>
        <a:lstStyle/>
        <a:p>
          <a:endParaRPr lang="en-US"/>
        </a:p>
      </dgm:t>
    </dgm:pt>
    <dgm:pt modelId="{913DFE8C-65D4-4E38-9729-5C986A47DA37}">
      <dgm:prSet phldrT="[Text]"/>
      <dgm:spPr>
        <a:solidFill>
          <a:srgbClr val="00B0F0"/>
        </a:solidFill>
      </dgm:spPr>
      <dgm:t>
        <a:bodyPr/>
        <a:lstStyle/>
        <a:p>
          <a:r>
            <a:rPr lang="en-US" dirty="0"/>
            <a:t>+P</a:t>
          </a:r>
        </a:p>
        <a:p>
          <a:r>
            <a:rPr lang="en-US" dirty="0"/>
            <a:t>Positive</a:t>
          </a:r>
        </a:p>
        <a:p>
          <a:r>
            <a:rPr lang="en-US" dirty="0"/>
            <a:t>Punishment</a:t>
          </a:r>
        </a:p>
      </dgm:t>
    </dgm:pt>
    <dgm:pt modelId="{87AE4D46-5BA3-4B6A-B54D-4DF8B402F0AB}" type="parTrans" cxnId="{529BC856-B5A3-4264-BA70-63F7EC44921F}">
      <dgm:prSet/>
      <dgm:spPr/>
      <dgm:t>
        <a:bodyPr/>
        <a:lstStyle/>
        <a:p>
          <a:endParaRPr lang="en-US"/>
        </a:p>
      </dgm:t>
    </dgm:pt>
    <dgm:pt modelId="{20C6AE79-F30F-4714-BA99-FA1F9EED54E8}" type="sibTrans" cxnId="{529BC856-B5A3-4264-BA70-63F7EC44921F}">
      <dgm:prSet/>
      <dgm:spPr/>
      <dgm:t>
        <a:bodyPr/>
        <a:lstStyle/>
        <a:p>
          <a:endParaRPr lang="en-US"/>
        </a:p>
      </dgm:t>
    </dgm:pt>
    <dgm:pt modelId="{D2A504C8-B24A-40B7-8B91-78052EFED472}">
      <dgm:prSet phldrT="[Text]"/>
      <dgm:spPr>
        <a:solidFill>
          <a:srgbClr val="00B0F0"/>
        </a:solidFill>
      </dgm:spPr>
      <dgm:t>
        <a:bodyPr/>
        <a:lstStyle/>
        <a:p>
          <a:r>
            <a:rPr lang="en-US" dirty="0"/>
            <a:t>-P</a:t>
          </a:r>
        </a:p>
        <a:p>
          <a:r>
            <a:rPr lang="en-US" dirty="0"/>
            <a:t>Negative Punishment</a:t>
          </a:r>
        </a:p>
      </dgm:t>
    </dgm:pt>
    <dgm:pt modelId="{D4A9BC5B-A33A-4DCF-9575-BBC33CA26230}" type="parTrans" cxnId="{D70F44EE-5C6C-488E-9E0D-A91C33002A8A}">
      <dgm:prSet/>
      <dgm:spPr/>
      <dgm:t>
        <a:bodyPr/>
        <a:lstStyle/>
        <a:p>
          <a:endParaRPr lang="en-US"/>
        </a:p>
      </dgm:t>
    </dgm:pt>
    <dgm:pt modelId="{A4DC1908-F56D-4315-BC5A-DF85B0A1ADCB}" type="sibTrans" cxnId="{D70F44EE-5C6C-488E-9E0D-A91C33002A8A}">
      <dgm:prSet/>
      <dgm:spPr/>
      <dgm:t>
        <a:bodyPr/>
        <a:lstStyle/>
        <a:p>
          <a:endParaRPr lang="en-US"/>
        </a:p>
      </dgm:t>
    </dgm:pt>
    <dgm:pt modelId="{B54D5761-997C-4B81-9814-E25162EB1EA8}" type="pres">
      <dgm:prSet presAssocID="{1706F433-4AB0-4507-9167-161681FEB62A}" presName="diagram" presStyleCnt="0">
        <dgm:presLayoutVars>
          <dgm:dir/>
          <dgm:resizeHandles val="exact"/>
        </dgm:presLayoutVars>
      </dgm:prSet>
      <dgm:spPr/>
    </dgm:pt>
    <dgm:pt modelId="{686C4714-392A-41F0-8382-D49CA9A53688}" type="pres">
      <dgm:prSet presAssocID="{C926D29A-E008-4233-AFBE-9A343725ED9B}" presName="node" presStyleLbl="node1" presStyleIdx="0" presStyleCnt="4">
        <dgm:presLayoutVars>
          <dgm:bulletEnabled val="1"/>
        </dgm:presLayoutVars>
      </dgm:prSet>
      <dgm:spPr/>
    </dgm:pt>
    <dgm:pt modelId="{CBE5AF28-6E29-4DB3-94D2-2BBD282651F1}" type="pres">
      <dgm:prSet presAssocID="{021E92C9-D7E2-43A3-8A39-25705AEA45BF}" presName="sibTrans" presStyleCnt="0"/>
      <dgm:spPr/>
    </dgm:pt>
    <dgm:pt modelId="{792DD909-6006-4C2E-A48A-1B85B74A4322}" type="pres">
      <dgm:prSet presAssocID="{9186C173-5C8B-447C-829B-761822FDCEA6}" presName="node" presStyleLbl="node1" presStyleIdx="1" presStyleCnt="4">
        <dgm:presLayoutVars>
          <dgm:bulletEnabled val="1"/>
        </dgm:presLayoutVars>
      </dgm:prSet>
      <dgm:spPr/>
    </dgm:pt>
    <dgm:pt modelId="{6DD00DC3-951F-4E8B-A32E-9008C5CFDA8E}" type="pres">
      <dgm:prSet presAssocID="{D2174D73-DCD1-41B7-A04E-F7B8F6F3A801}" presName="sibTrans" presStyleCnt="0"/>
      <dgm:spPr/>
    </dgm:pt>
    <dgm:pt modelId="{8FE19C37-AB9A-4A0E-A37B-D66C6CA9BB3A}" type="pres">
      <dgm:prSet presAssocID="{913DFE8C-65D4-4E38-9729-5C986A47DA37}" presName="node" presStyleLbl="node1" presStyleIdx="2" presStyleCnt="4">
        <dgm:presLayoutVars>
          <dgm:bulletEnabled val="1"/>
        </dgm:presLayoutVars>
      </dgm:prSet>
      <dgm:spPr/>
    </dgm:pt>
    <dgm:pt modelId="{AECC8AAB-89C8-46D6-9570-F9638571EBDC}" type="pres">
      <dgm:prSet presAssocID="{20C6AE79-F30F-4714-BA99-FA1F9EED54E8}" presName="sibTrans" presStyleCnt="0"/>
      <dgm:spPr/>
    </dgm:pt>
    <dgm:pt modelId="{2C990FC3-B8D0-4A5C-ADA2-B73A513CD95C}" type="pres">
      <dgm:prSet presAssocID="{D2A504C8-B24A-40B7-8B91-78052EFED472}" presName="node" presStyleLbl="node1" presStyleIdx="3" presStyleCnt="4">
        <dgm:presLayoutVars>
          <dgm:bulletEnabled val="1"/>
        </dgm:presLayoutVars>
      </dgm:prSet>
      <dgm:spPr/>
    </dgm:pt>
  </dgm:ptLst>
  <dgm:cxnLst>
    <dgm:cxn modelId="{6F21D900-6B1C-4202-9F16-3AA10252970A}" srcId="{1706F433-4AB0-4507-9167-161681FEB62A}" destId="{C926D29A-E008-4233-AFBE-9A343725ED9B}" srcOrd="0" destOrd="0" parTransId="{A846F8C8-5812-43D8-AB26-4D847A07EDBA}" sibTransId="{021E92C9-D7E2-43A3-8A39-25705AEA45BF}"/>
    <dgm:cxn modelId="{DAACA523-618F-473A-BCAB-2115F7D7D8DF}" type="presOf" srcId="{C926D29A-E008-4233-AFBE-9A343725ED9B}" destId="{686C4714-392A-41F0-8382-D49CA9A53688}" srcOrd="0" destOrd="0" presId="urn:microsoft.com/office/officeart/2005/8/layout/default"/>
    <dgm:cxn modelId="{00E80663-19D0-47C3-AB85-A0F81FF18778}" srcId="{1706F433-4AB0-4507-9167-161681FEB62A}" destId="{9186C173-5C8B-447C-829B-761822FDCEA6}" srcOrd="1" destOrd="0" parTransId="{348B2C7B-F81C-4FFA-9C5D-5FAF74929ACD}" sibTransId="{D2174D73-DCD1-41B7-A04E-F7B8F6F3A801}"/>
    <dgm:cxn modelId="{E3F68574-071A-4433-91F0-791F68CFA8CE}" type="presOf" srcId="{1706F433-4AB0-4507-9167-161681FEB62A}" destId="{B54D5761-997C-4B81-9814-E25162EB1EA8}" srcOrd="0" destOrd="0" presId="urn:microsoft.com/office/officeart/2005/8/layout/default"/>
    <dgm:cxn modelId="{529BC856-B5A3-4264-BA70-63F7EC44921F}" srcId="{1706F433-4AB0-4507-9167-161681FEB62A}" destId="{913DFE8C-65D4-4E38-9729-5C986A47DA37}" srcOrd="2" destOrd="0" parTransId="{87AE4D46-5BA3-4B6A-B54D-4DF8B402F0AB}" sibTransId="{20C6AE79-F30F-4714-BA99-FA1F9EED54E8}"/>
    <dgm:cxn modelId="{CC854E88-F8ED-44EB-8407-682D80D68B71}" type="presOf" srcId="{D2A504C8-B24A-40B7-8B91-78052EFED472}" destId="{2C990FC3-B8D0-4A5C-ADA2-B73A513CD95C}" srcOrd="0" destOrd="0" presId="urn:microsoft.com/office/officeart/2005/8/layout/default"/>
    <dgm:cxn modelId="{CA85AB92-2F3D-4083-A954-A6285A658D0A}" type="presOf" srcId="{9186C173-5C8B-447C-829B-761822FDCEA6}" destId="{792DD909-6006-4C2E-A48A-1B85B74A4322}" srcOrd="0" destOrd="0" presId="urn:microsoft.com/office/officeart/2005/8/layout/default"/>
    <dgm:cxn modelId="{E4B365A9-3961-4C92-B6DE-5DBE75D2B08A}" type="presOf" srcId="{913DFE8C-65D4-4E38-9729-5C986A47DA37}" destId="{8FE19C37-AB9A-4A0E-A37B-D66C6CA9BB3A}" srcOrd="0" destOrd="0" presId="urn:microsoft.com/office/officeart/2005/8/layout/default"/>
    <dgm:cxn modelId="{D70F44EE-5C6C-488E-9E0D-A91C33002A8A}" srcId="{1706F433-4AB0-4507-9167-161681FEB62A}" destId="{D2A504C8-B24A-40B7-8B91-78052EFED472}" srcOrd="3" destOrd="0" parTransId="{D4A9BC5B-A33A-4DCF-9575-BBC33CA26230}" sibTransId="{A4DC1908-F56D-4315-BC5A-DF85B0A1ADCB}"/>
    <dgm:cxn modelId="{9407F429-B668-49A8-B839-D4B2DBF3D4F0}" type="presParOf" srcId="{B54D5761-997C-4B81-9814-E25162EB1EA8}" destId="{686C4714-392A-41F0-8382-D49CA9A53688}" srcOrd="0" destOrd="0" presId="urn:microsoft.com/office/officeart/2005/8/layout/default"/>
    <dgm:cxn modelId="{D47C3E28-7838-44EF-8F91-DFAAF33D31FB}" type="presParOf" srcId="{B54D5761-997C-4B81-9814-E25162EB1EA8}" destId="{CBE5AF28-6E29-4DB3-94D2-2BBD282651F1}" srcOrd="1" destOrd="0" presId="urn:microsoft.com/office/officeart/2005/8/layout/default"/>
    <dgm:cxn modelId="{97B2E412-A5C5-4283-BCB3-EC698635C654}" type="presParOf" srcId="{B54D5761-997C-4B81-9814-E25162EB1EA8}" destId="{792DD909-6006-4C2E-A48A-1B85B74A4322}" srcOrd="2" destOrd="0" presId="urn:microsoft.com/office/officeart/2005/8/layout/default"/>
    <dgm:cxn modelId="{B5C6FB88-2678-49E1-8394-80B5F1528C7A}" type="presParOf" srcId="{B54D5761-997C-4B81-9814-E25162EB1EA8}" destId="{6DD00DC3-951F-4E8B-A32E-9008C5CFDA8E}" srcOrd="3" destOrd="0" presId="urn:microsoft.com/office/officeart/2005/8/layout/default"/>
    <dgm:cxn modelId="{844C2088-E870-4E63-92D7-33AF9B4CA4BC}" type="presParOf" srcId="{B54D5761-997C-4B81-9814-E25162EB1EA8}" destId="{8FE19C37-AB9A-4A0E-A37B-D66C6CA9BB3A}" srcOrd="4" destOrd="0" presId="urn:microsoft.com/office/officeart/2005/8/layout/default"/>
    <dgm:cxn modelId="{38CB3C93-882F-43FB-A847-FDB6A4134CF6}" type="presParOf" srcId="{B54D5761-997C-4B81-9814-E25162EB1EA8}" destId="{AECC8AAB-89C8-46D6-9570-F9638571EBDC}" srcOrd="5" destOrd="0" presId="urn:microsoft.com/office/officeart/2005/8/layout/default"/>
    <dgm:cxn modelId="{ABD93B2D-68B7-4757-ADF0-01D60EBE2B7E}" type="presParOf" srcId="{B54D5761-997C-4B81-9814-E25162EB1EA8}" destId="{2C990FC3-B8D0-4A5C-ADA2-B73A513CD95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6C4714-392A-41F0-8382-D49CA9A53688}">
      <dsp:nvSpPr>
        <dsp:cNvPr id="0" name=""/>
        <dsp:cNvSpPr/>
      </dsp:nvSpPr>
      <dsp:spPr>
        <a:xfrm>
          <a:off x="448277" y="1733"/>
          <a:ext cx="3455640" cy="2073384"/>
        </a:xfrm>
        <a:prstGeom prst="rect">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a:t>
          </a:r>
        </a:p>
        <a:p>
          <a:pPr marL="0" lvl="0" indent="0" algn="ctr" defTabSz="1644650">
            <a:lnSpc>
              <a:spcPct val="90000"/>
            </a:lnSpc>
            <a:spcBef>
              <a:spcPct val="0"/>
            </a:spcBef>
            <a:spcAft>
              <a:spcPct val="35000"/>
            </a:spcAft>
            <a:buNone/>
          </a:pPr>
          <a:r>
            <a:rPr lang="en-US" sz="3700" kern="1200" dirty="0"/>
            <a:t>Positive Reinforcement</a:t>
          </a:r>
        </a:p>
      </dsp:txBody>
      <dsp:txXfrm>
        <a:off x="448277" y="1733"/>
        <a:ext cx="3455640" cy="2073384"/>
      </dsp:txXfrm>
    </dsp:sp>
    <dsp:sp modelId="{792DD909-6006-4C2E-A48A-1B85B74A4322}">
      <dsp:nvSpPr>
        <dsp:cNvPr id="0" name=""/>
        <dsp:cNvSpPr/>
      </dsp:nvSpPr>
      <dsp:spPr>
        <a:xfrm>
          <a:off x="4249482" y="1733"/>
          <a:ext cx="3455640" cy="2073384"/>
        </a:xfrm>
        <a:prstGeom prst="rect">
          <a:avLst/>
        </a:prstGeom>
        <a:solidFill>
          <a:srgbClr val="00B05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-R</a:t>
          </a:r>
        </a:p>
        <a:p>
          <a:pPr marL="0" lvl="0" indent="0" algn="ctr" defTabSz="1644650">
            <a:lnSpc>
              <a:spcPct val="90000"/>
            </a:lnSpc>
            <a:spcBef>
              <a:spcPct val="0"/>
            </a:spcBef>
            <a:spcAft>
              <a:spcPct val="35000"/>
            </a:spcAft>
            <a:buNone/>
          </a:pPr>
          <a:r>
            <a:rPr lang="en-US" sz="3700" kern="1200" dirty="0"/>
            <a:t>Negative Reinforcement</a:t>
          </a:r>
        </a:p>
      </dsp:txBody>
      <dsp:txXfrm>
        <a:off x="4249482" y="1733"/>
        <a:ext cx="3455640" cy="2073384"/>
      </dsp:txXfrm>
    </dsp:sp>
    <dsp:sp modelId="{8FE19C37-AB9A-4A0E-A37B-D66C6CA9BB3A}">
      <dsp:nvSpPr>
        <dsp:cNvPr id="0" name=""/>
        <dsp:cNvSpPr/>
      </dsp:nvSpPr>
      <dsp:spPr>
        <a:xfrm>
          <a:off x="448277" y="2420682"/>
          <a:ext cx="3455640" cy="2073384"/>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a:t>
          </a:r>
        </a:p>
        <a:p>
          <a:pPr marL="0" lvl="0" indent="0" algn="ctr" defTabSz="1644650">
            <a:lnSpc>
              <a:spcPct val="90000"/>
            </a:lnSpc>
            <a:spcBef>
              <a:spcPct val="0"/>
            </a:spcBef>
            <a:spcAft>
              <a:spcPct val="35000"/>
            </a:spcAft>
            <a:buNone/>
          </a:pPr>
          <a:r>
            <a:rPr lang="en-US" sz="3700" kern="1200" dirty="0"/>
            <a:t>Positive</a:t>
          </a:r>
        </a:p>
        <a:p>
          <a:pPr marL="0" lvl="0" indent="0" algn="ctr" defTabSz="1644650">
            <a:lnSpc>
              <a:spcPct val="90000"/>
            </a:lnSpc>
            <a:spcBef>
              <a:spcPct val="0"/>
            </a:spcBef>
            <a:spcAft>
              <a:spcPct val="35000"/>
            </a:spcAft>
            <a:buNone/>
          </a:pPr>
          <a:r>
            <a:rPr lang="en-US" sz="3700" kern="1200" dirty="0"/>
            <a:t>Punishment</a:t>
          </a:r>
        </a:p>
      </dsp:txBody>
      <dsp:txXfrm>
        <a:off x="448277" y="2420682"/>
        <a:ext cx="3455640" cy="2073384"/>
      </dsp:txXfrm>
    </dsp:sp>
    <dsp:sp modelId="{2C990FC3-B8D0-4A5C-ADA2-B73A513CD95C}">
      <dsp:nvSpPr>
        <dsp:cNvPr id="0" name=""/>
        <dsp:cNvSpPr/>
      </dsp:nvSpPr>
      <dsp:spPr>
        <a:xfrm>
          <a:off x="4249482" y="2420682"/>
          <a:ext cx="3455640" cy="2073384"/>
        </a:xfrm>
        <a:prstGeom prst="rect">
          <a:avLst/>
        </a:prstGeom>
        <a:solidFill>
          <a:srgbClr val="00B0F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-P</a:t>
          </a:r>
        </a:p>
        <a:p>
          <a:pPr marL="0" lvl="0" indent="0" algn="ctr" defTabSz="1644650">
            <a:lnSpc>
              <a:spcPct val="90000"/>
            </a:lnSpc>
            <a:spcBef>
              <a:spcPct val="0"/>
            </a:spcBef>
            <a:spcAft>
              <a:spcPct val="35000"/>
            </a:spcAft>
            <a:buNone/>
          </a:pPr>
          <a:r>
            <a:rPr lang="en-US" sz="3700" kern="1200" dirty="0"/>
            <a:t>Negative Punishment</a:t>
          </a:r>
        </a:p>
      </dsp:txBody>
      <dsp:txXfrm>
        <a:off x="4249482" y="2420682"/>
        <a:ext cx="3455640" cy="207338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34D9A-4AB7-4B8D-A55F-39E964DD282C}" type="datetimeFigureOut">
              <a:rPr lang="en-US" smtClean="0"/>
              <a:t>10/13/2017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B543385-3437-4D87-8E98-F9B0FA02AC61}" type="slidenum">
              <a:rPr lang="en-US" smtClean="0"/>
              <a:t>‹#›</a:t>
            </a:fld>
            <a:endParaRPr lang="en-US" dirty="0"/>
          </a:p>
        </p:txBody>
      </p:sp>
    </p:spTree>
    <p:extLst>
      <p:ext uri="{BB962C8B-B14F-4D97-AF65-F5344CB8AC3E}">
        <p14:creationId xmlns:p14="http://schemas.microsoft.com/office/powerpoint/2010/main" val="1693111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152A64-408C-4AC3-BF07-47065B8E3F34}" type="datetimeFigureOut">
              <a:rPr lang="en-US" smtClean="0"/>
              <a:t>10/13/2017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70F140-D465-45A7-844A-F6BA7C17408E}" type="slidenum">
              <a:rPr lang="en-US" smtClean="0"/>
              <a:t>‹#›</a:t>
            </a:fld>
            <a:endParaRPr lang="en-US" dirty="0"/>
          </a:p>
        </p:txBody>
      </p:sp>
    </p:spTree>
    <p:extLst>
      <p:ext uri="{BB962C8B-B14F-4D97-AF65-F5344CB8AC3E}">
        <p14:creationId xmlns:p14="http://schemas.microsoft.com/office/powerpoint/2010/main" val="1513983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70F140-D465-45A7-844A-F6BA7C17408E}" type="slidenum">
              <a:rPr lang="en-US" smtClean="0"/>
              <a:t>17</a:t>
            </a:fld>
            <a:endParaRPr lang="en-US" dirty="0"/>
          </a:p>
        </p:txBody>
      </p:sp>
    </p:spTree>
    <p:extLst>
      <p:ext uri="{BB962C8B-B14F-4D97-AF65-F5344CB8AC3E}">
        <p14:creationId xmlns:p14="http://schemas.microsoft.com/office/powerpoint/2010/main" val="1056898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70F140-D465-45A7-844A-F6BA7C17408E}" type="slidenum">
              <a:rPr lang="en-US" smtClean="0"/>
              <a:t>56</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70F140-D465-45A7-844A-F6BA7C17408E}" type="slidenum">
              <a:rPr lang="en-US" smtClean="0"/>
              <a:t>76</a:t>
            </a:fld>
            <a:endParaRPr lang="en-US" dirty="0"/>
          </a:p>
        </p:txBody>
      </p:sp>
    </p:spTree>
    <p:extLst>
      <p:ext uri="{BB962C8B-B14F-4D97-AF65-F5344CB8AC3E}">
        <p14:creationId xmlns:p14="http://schemas.microsoft.com/office/powerpoint/2010/main" val="4252299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Connie Talked about body language so not spending a lot of time here. As shelter workers, you’re looking for the precursor to a bite.</a:t>
            </a:r>
          </a:p>
          <a:p>
            <a:endParaRPr lang="en-US" dirty="0"/>
          </a:p>
          <a:p>
            <a:r>
              <a:rPr lang="en-US" dirty="0"/>
              <a:t>While tongue flicks are some of the easiest stress signals to miss because they happen so fast, appeasement behaviors and conflicted dog are often misunderstood When we see a dog cowering, showing it’s belly, or like the little Dal, she would walk toward me wagging her tail and as soon as I showed interest, she’d back up, shy away – even with her owner and show her teeth.  My foster – Anna belly and tongue – she has never bitten anyone.   Our instinct is to reassure them.  We frequently see the fear, but not the danger. </a:t>
            </a:r>
          </a:p>
          <a:p>
            <a:endParaRPr lang="en-US" dirty="0"/>
          </a:p>
          <a:p>
            <a:r>
              <a:rPr lang="en-US" dirty="0"/>
              <a:t>Watch for the freeze -  Trill and his potato chip  -  ½ second freeze if that   Myself and one of the two handlers saw it and I got my leg out of the way just in time.  You cannot be lax or overconfident around (potentially) aggressive dogs.</a:t>
            </a:r>
          </a:p>
        </p:txBody>
      </p:sp>
      <p:sp>
        <p:nvSpPr>
          <p:cNvPr id="4" name="Slide Number Placeholder 3"/>
          <p:cNvSpPr>
            <a:spLocks noGrp="1"/>
          </p:cNvSpPr>
          <p:nvPr>
            <p:ph type="sldNum" sz="quarter" idx="10"/>
          </p:nvPr>
        </p:nvSpPr>
        <p:spPr/>
        <p:txBody>
          <a:bodyPr/>
          <a:lstStyle/>
          <a:p>
            <a:fld id="{7969C831-9FFC-4E11-97DC-9819D83BBFC4}" type="slidenum">
              <a:rPr lang="en-US" smtClean="0"/>
              <a:t>23</a:t>
            </a:fld>
            <a:endParaRPr lang="en-US" dirty="0"/>
          </a:p>
        </p:txBody>
      </p:sp>
    </p:spTree>
    <p:extLst>
      <p:ext uri="{BB962C8B-B14F-4D97-AF65-F5344CB8AC3E}">
        <p14:creationId xmlns:p14="http://schemas.microsoft.com/office/powerpoint/2010/main" val="408160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back to our need to comfort – this is what your dog is seeing when they’re fearful</a:t>
            </a:r>
          </a:p>
        </p:txBody>
      </p:sp>
      <p:sp>
        <p:nvSpPr>
          <p:cNvPr id="4" name="Slide Number Placeholder 3"/>
          <p:cNvSpPr>
            <a:spLocks noGrp="1"/>
          </p:cNvSpPr>
          <p:nvPr>
            <p:ph type="sldNum" sz="quarter" idx="10"/>
          </p:nvPr>
        </p:nvSpPr>
        <p:spPr/>
        <p:txBody>
          <a:bodyPr/>
          <a:lstStyle/>
          <a:p>
            <a:fld id="{7969C831-9FFC-4E11-97DC-9819D83BBFC4}" type="slidenum">
              <a:rPr lang="en-US" smtClean="0"/>
              <a:t>24</a:t>
            </a:fld>
            <a:endParaRPr lang="en-US" dirty="0"/>
          </a:p>
        </p:txBody>
      </p:sp>
    </p:spTree>
    <p:extLst>
      <p:ext uri="{BB962C8B-B14F-4D97-AF65-F5344CB8AC3E}">
        <p14:creationId xmlns:p14="http://schemas.microsoft.com/office/powerpoint/2010/main" val="3063478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Baskerville hands down number1  comes in 6 sizes   secure attaches above and below to collar    boil to fit better – longer or press to make shorter to get treats to dog  - things to use if still can’t reach </a:t>
            </a:r>
          </a:p>
          <a:p>
            <a:endParaRPr lang="en-US" dirty="0"/>
          </a:p>
          <a:p>
            <a:r>
              <a:rPr lang="en-US" dirty="0"/>
              <a:t>Morrco – IAABC M Shikashio – dog a bit harder to fit – 10 sizes and custom made</a:t>
            </a:r>
          </a:p>
          <a:p>
            <a:endParaRPr lang="en-US" dirty="0"/>
          </a:p>
          <a:p>
            <a:r>
              <a:rPr lang="en-US" dirty="0"/>
              <a:t>How To Train – from hand, Blue Cross UK   Chirag Patel another one on youtube    </a:t>
            </a:r>
          </a:p>
          <a:p>
            <a:endParaRPr lang="en-US" dirty="0"/>
          </a:p>
          <a:p>
            <a:r>
              <a:rPr lang="en-US" dirty="0"/>
              <a:t>Tricks – Baskerville Ultra dogs already dislike muzzle or you think may be too aroused to start with hands</a:t>
            </a:r>
          </a:p>
          <a:p>
            <a:r>
              <a:rPr lang="en-US" dirty="0"/>
              <a:t>      – lined with wax paper put kibble in – dog learns to accept the feel of the muzzle      </a:t>
            </a:r>
          </a:p>
          <a:p>
            <a:r>
              <a:rPr lang="en-US" dirty="0"/>
              <a:t>        around his face    2 paper out and spray cheese or peanut butter on bottom –    </a:t>
            </a:r>
          </a:p>
          <a:p>
            <a:r>
              <a:rPr lang="en-US" dirty="0"/>
              <a:t>         now gets rubber sensation </a:t>
            </a:r>
          </a:p>
        </p:txBody>
      </p:sp>
      <p:sp>
        <p:nvSpPr>
          <p:cNvPr id="4" name="Slide Number Placeholder 3"/>
          <p:cNvSpPr>
            <a:spLocks noGrp="1"/>
          </p:cNvSpPr>
          <p:nvPr>
            <p:ph type="sldNum" sz="quarter" idx="10"/>
          </p:nvPr>
        </p:nvSpPr>
        <p:spPr/>
        <p:txBody>
          <a:bodyPr/>
          <a:lstStyle/>
          <a:p>
            <a:fld id="{7969C831-9FFC-4E11-97DC-9819D83BBFC4}" type="slidenum">
              <a:rPr lang="en-US" smtClean="0"/>
              <a:t>25</a:t>
            </a:fld>
            <a:endParaRPr lang="en-US" dirty="0"/>
          </a:p>
        </p:txBody>
      </p:sp>
    </p:spTree>
    <p:extLst>
      <p:ext uri="{BB962C8B-B14F-4D97-AF65-F5344CB8AC3E}">
        <p14:creationId xmlns:p14="http://schemas.microsoft.com/office/powerpoint/2010/main" val="1584948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 Shikashio  - waist lead and leash    Girl in picture more for training.</a:t>
            </a:r>
          </a:p>
        </p:txBody>
      </p:sp>
      <p:sp>
        <p:nvSpPr>
          <p:cNvPr id="4" name="Slide Number Placeholder 3"/>
          <p:cNvSpPr>
            <a:spLocks noGrp="1"/>
          </p:cNvSpPr>
          <p:nvPr>
            <p:ph type="sldNum" sz="quarter" idx="10"/>
          </p:nvPr>
        </p:nvSpPr>
        <p:spPr/>
        <p:txBody>
          <a:bodyPr/>
          <a:lstStyle/>
          <a:p>
            <a:fld id="{7969C831-9FFC-4E11-97DC-9819D83BBFC4}" type="slidenum">
              <a:rPr lang="en-US" smtClean="0"/>
              <a:t>26</a:t>
            </a:fld>
            <a:endParaRPr lang="en-US" dirty="0"/>
          </a:p>
        </p:txBody>
      </p:sp>
    </p:spTree>
    <p:extLst>
      <p:ext uri="{BB962C8B-B14F-4D97-AF65-F5344CB8AC3E}">
        <p14:creationId xmlns:p14="http://schemas.microsoft.com/office/powerpoint/2010/main" val="1322721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Going back to our need to comfort – this is what your dog is seeing when they’re fearful</a:t>
            </a:r>
          </a:p>
        </p:txBody>
      </p:sp>
      <p:sp>
        <p:nvSpPr>
          <p:cNvPr id="4" name="Slide Number Placeholder 3"/>
          <p:cNvSpPr>
            <a:spLocks noGrp="1"/>
          </p:cNvSpPr>
          <p:nvPr>
            <p:ph type="sldNum" sz="quarter" idx="10"/>
          </p:nvPr>
        </p:nvSpPr>
        <p:spPr/>
        <p:txBody>
          <a:bodyPr/>
          <a:lstStyle/>
          <a:p>
            <a:fld id="{7969C831-9FFC-4E11-97DC-9819D83BBFC4}" type="slidenum">
              <a:rPr lang="en-US" smtClean="0"/>
              <a:t>27</a:t>
            </a:fld>
            <a:endParaRPr lang="en-US" dirty="0"/>
          </a:p>
        </p:txBody>
      </p:sp>
    </p:spTree>
    <p:extLst>
      <p:ext uri="{BB962C8B-B14F-4D97-AF65-F5344CB8AC3E}">
        <p14:creationId xmlns:p14="http://schemas.microsoft.com/office/powerpoint/2010/main" val="3899441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Be sure the “pull” end of the lead comes across the top, not bottom</a:t>
            </a:r>
          </a:p>
          <a:p>
            <a:pPr lvl="1"/>
            <a:r>
              <a:rPr lang="en-US" dirty="0"/>
              <a:t>From top it will release when dog isn’t pulling, from bottom could lock.</a:t>
            </a:r>
          </a:p>
          <a:p>
            <a:endParaRPr lang="en-US" dirty="0"/>
          </a:p>
          <a:p>
            <a:r>
              <a:rPr lang="en-US" dirty="0"/>
              <a:t>Open kennel, brace door with foot.  Use long wooden spoon with peanut butter or spray cheese on end to lure dogs head through lead loop and, away you go.</a:t>
            </a:r>
          </a:p>
          <a:p>
            <a:pPr marL="0" indent="0">
              <a:buNone/>
            </a:pPr>
            <a:endParaRPr lang="en-US" dirty="0"/>
          </a:p>
          <a:p>
            <a:r>
              <a:rPr lang="en-US" dirty="0"/>
              <a:t>To return, when dog is distracted clip a light weight different colored leash to the ring of the slip leash.  Dog re-enters kennel, brace door and as dog turns, pull the slip lead loose with the other one and both through the door.  (Practice this with calm dogs before you need to use it!) </a:t>
            </a:r>
          </a:p>
          <a:p>
            <a:endParaRPr lang="en-US" dirty="0"/>
          </a:p>
          <a:p>
            <a:endParaRPr lang="en-US" dirty="0"/>
          </a:p>
          <a:p>
            <a:endParaRPr lang="en-US" dirty="0"/>
          </a:p>
          <a:p>
            <a:r>
              <a:rPr lang="en-US" dirty="0"/>
              <a:t>Caution – you want the dog to learn to walk without pulling but beware, if the slip lead doesn’t have a stopper you’ll need to keep some tension on line to prevent from falling off dog’s head if he lowers it etc.</a:t>
            </a:r>
          </a:p>
        </p:txBody>
      </p:sp>
      <p:sp>
        <p:nvSpPr>
          <p:cNvPr id="4" name="Slide Number Placeholder 3"/>
          <p:cNvSpPr>
            <a:spLocks noGrp="1"/>
          </p:cNvSpPr>
          <p:nvPr>
            <p:ph type="sldNum" sz="quarter" idx="10"/>
          </p:nvPr>
        </p:nvSpPr>
        <p:spPr/>
        <p:txBody>
          <a:bodyPr/>
          <a:lstStyle/>
          <a:p>
            <a:fld id="{7969C831-9FFC-4E11-97DC-9819D83BBFC4}" type="slidenum">
              <a:rPr lang="en-US" smtClean="0"/>
              <a:t>28</a:t>
            </a:fld>
            <a:endParaRPr lang="en-US" dirty="0"/>
          </a:p>
        </p:txBody>
      </p:sp>
    </p:spTree>
    <p:extLst>
      <p:ext uri="{BB962C8B-B14F-4D97-AF65-F5344CB8AC3E}">
        <p14:creationId xmlns:p14="http://schemas.microsoft.com/office/powerpoint/2010/main" val="1975701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Body positioning </a:t>
            </a:r>
          </a:p>
          <a:p>
            <a:endParaRPr lang="en-US" dirty="0"/>
          </a:p>
          <a:p>
            <a:r>
              <a:rPr lang="en-US" dirty="0"/>
              <a:t>Don’t put yourself in a compromised situation when working with aggression or possible aggression.  </a:t>
            </a:r>
          </a:p>
          <a:p>
            <a:r>
              <a:rPr lang="en-US" dirty="0"/>
              <a:t>             Want to take dog’s comfort into consideration, but not imposing but also keep your safety as priority.   </a:t>
            </a:r>
          </a:p>
          <a:p>
            <a:endParaRPr lang="en-US" dirty="0"/>
          </a:p>
          <a:p>
            <a:r>
              <a:rPr lang="en-US" dirty="0"/>
              <a:t>If you have a fearful dog, you may need to make yourself smaller but you can see here that Trish McMillan Loehr is in a position where she can move up quickly.   </a:t>
            </a:r>
          </a:p>
        </p:txBody>
      </p:sp>
      <p:sp>
        <p:nvSpPr>
          <p:cNvPr id="4" name="Slide Number Placeholder 3"/>
          <p:cNvSpPr>
            <a:spLocks noGrp="1"/>
          </p:cNvSpPr>
          <p:nvPr>
            <p:ph type="sldNum" sz="quarter" idx="10"/>
          </p:nvPr>
        </p:nvSpPr>
        <p:spPr/>
        <p:txBody>
          <a:bodyPr/>
          <a:lstStyle/>
          <a:p>
            <a:fld id="{7969C831-9FFC-4E11-97DC-9819D83BBFC4}" type="slidenum">
              <a:rPr lang="en-US" smtClean="0"/>
              <a:t>29</a:t>
            </a:fld>
            <a:endParaRPr lang="en-US" dirty="0"/>
          </a:p>
        </p:txBody>
      </p:sp>
    </p:spTree>
    <p:extLst>
      <p:ext uri="{BB962C8B-B14F-4D97-AF65-F5344CB8AC3E}">
        <p14:creationId xmlns:p14="http://schemas.microsoft.com/office/powerpoint/2010/main" val="2920216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570F140-D465-45A7-844A-F6BA7C17408E}" type="slidenum">
              <a:rPr lang="en-US" smtClean="0"/>
              <a:t>54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DDE684A-7606-43EA-AFFF-2B9811041DCE}" type="datetimeFigureOut">
              <a:rPr lang="en-US" smtClean="0"/>
              <a:pPr/>
              <a:t>10/13/2017</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1FFC295-1870-49C6-93C3-65B5899341B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DDE684A-7606-43EA-AFFF-2B9811041DCE}" type="datetimeFigureOut">
              <a:rPr lang="en-US" smtClean="0"/>
              <a:pPr/>
              <a:t>10/13/2017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1FFC295-1870-49C6-93C3-65B5899341B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ADDE684A-7606-43EA-AFFF-2B9811041DCE}" type="datetimeFigureOut">
              <a:rPr lang="en-US" smtClean="0"/>
              <a:pPr/>
              <a:t>10/13/2017</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41FFC295-1870-49C6-93C3-65B5899341B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cxnSp>
        <p:nvCxnSpPr>
          <p:cNvPr id="17" name="Straight Connector 16"/>
          <p:cNvCxnSpPr/>
          <p:nvPr/>
        </p:nvCxnSpPr>
        <p:spPr>
          <a:xfrm>
            <a:off x="2794607"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10/13/2017</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833487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ADDE684A-7606-43EA-AFFF-2B9811041DCE}" type="datetimeFigureOut">
              <a:rPr lang="en-US" smtClean="0"/>
              <a:pPr/>
              <a:t>10/13/2017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1FFC295-1870-49C6-93C3-65B5899341B1}"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ADDE684A-7606-43EA-AFFF-2B9811041DCE}" type="datetimeFigureOut">
              <a:rPr lang="en-US" smtClean="0"/>
              <a:pPr/>
              <a:t>10/13/2017</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1FFC295-1870-49C6-93C3-65B5899341B1}"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ADDE684A-7606-43EA-AFFF-2B9811041DCE}" type="datetimeFigureOut">
              <a:rPr lang="en-US" smtClean="0"/>
              <a:pPr/>
              <a:t>10/13/2017</a:t>
            </a:fld>
            <a:endParaRPr lang="en-US" dirty="0"/>
          </a:p>
        </p:txBody>
      </p:sp>
      <p:sp>
        <p:nvSpPr>
          <p:cNvPr id="10" name="Slide Number Placeholder 9"/>
          <p:cNvSpPr>
            <a:spLocks noGrp="1"/>
          </p:cNvSpPr>
          <p:nvPr>
            <p:ph type="sldNum" sz="quarter" idx="16"/>
          </p:nvPr>
        </p:nvSpPr>
        <p:spPr/>
        <p:txBody>
          <a:bodyPr rtlCol="0"/>
          <a:lstStyle/>
          <a:p>
            <a:fld id="{41FFC295-1870-49C6-93C3-65B5899341B1}"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ADDE684A-7606-43EA-AFFF-2B9811041DCE}" type="datetimeFigureOut">
              <a:rPr lang="en-US" smtClean="0"/>
              <a:pPr/>
              <a:t>10/13/2017</a:t>
            </a:fld>
            <a:endParaRPr lang="en-US" dirty="0"/>
          </a:p>
        </p:txBody>
      </p:sp>
      <p:sp>
        <p:nvSpPr>
          <p:cNvPr id="12" name="Slide Number Placeholder 11"/>
          <p:cNvSpPr>
            <a:spLocks noGrp="1"/>
          </p:cNvSpPr>
          <p:nvPr>
            <p:ph type="sldNum" sz="quarter" idx="16"/>
          </p:nvPr>
        </p:nvSpPr>
        <p:spPr/>
        <p:txBody>
          <a:bodyPr rtlCol="0"/>
          <a:lstStyle/>
          <a:p>
            <a:fld id="{41FFC295-1870-49C6-93C3-65B5899341B1}"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DDE684A-7606-43EA-AFFF-2B9811041DCE}" type="datetimeFigureOut">
              <a:rPr lang="en-US" smtClean="0"/>
              <a:pPr/>
              <a:t>10/13/2017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1FFC295-1870-49C6-93C3-65B5899341B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DE684A-7606-43EA-AFFF-2B9811041DCE}" type="datetimeFigureOut">
              <a:rPr lang="en-US" smtClean="0"/>
              <a:pPr/>
              <a:t>10/13/2017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1FFC295-1870-49C6-93C3-65B5899341B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ADDE684A-7606-43EA-AFFF-2B9811041DCE}" type="datetimeFigureOut">
              <a:rPr lang="en-US" smtClean="0"/>
              <a:pPr/>
              <a:t>10/13/2017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1FFC295-1870-49C6-93C3-65B5899341B1}"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ADDE684A-7606-43EA-AFFF-2B9811041DCE}" type="datetimeFigureOut">
              <a:rPr lang="en-US" smtClean="0"/>
              <a:pPr/>
              <a:t>10/13/2017</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1FFC295-1870-49C6-93C3-65B5899341B1}"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a:t>Click icon to add picture</a:t>
            </a: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DDE684A-7606-43EA-AFFF-2B9811041DCE}" type="datetimeFigureOut">
              <a:rPr lang="en-US" smtClean="0"/>
              <a:pPr/>
              <a:t>10/13/2017</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1FFC295-1870-49C6-93C3-65B5899341B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5.png"/><Relationship Id="rId11" Type="http://schemas.openxmlformats.org/officeDocument/2006/relationships/hyperlink" Target="https://www.kongcompany.com/recipes/" TargetMode="External"/><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8" Type="http://schemas.openxmlformats.org/officeDocument/2006/relationships/image" Target="../media/image69.png"/><Relationship Id="rId13" Type="http://schemas.microsoft.com/office/2007/relationships/hdphoto" Target="../media/hdphoto7.wdp"/><Relationship Id="rId3" Type="http://schemas.microsoft.com/office/2007/relationships/hdphoto" Target="../media/hdphoto2.wdp"/><Relationship Id="rId7" Type="http://schemas.microsoft.com/office/2007/relationships/hdphoto" Target="../media/hdphoto4.wdp"/><Relationship Id="rId12"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68.png"/><Relationship Id="rId11" Type="http://schemas.microsoft.com/office/2007/relationships/hdphoto" Target="../media/hdphoto6.wdp"/><Relationship Id="rId5" Type="http://schemas.microsoft.com/office/2007/relationships/hdphoto" Target="../media/hdphoto3.wdp"/><Relationship Id="rId10" Type="http://schemas.openxmlformats.org/officeDocument/2006/relationships/image" Target="../media/image70.png"/><Relationship Id="rId4" Type="http://schemas.openxmlformats.org/officeDocument/2006/relationships/image" Target="../media/image67.png"/><Relationship Id="rId9" Type="http://schemas.microsoft.com/office/2007/relationships/hdphoto" Target="../media/hdphoto5.wdp"/></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video" Target="file:///\\amer.iberdrola.local\corp\appcli\club_application\ACS\Behaviorvid\chance.terra.good.MP4" TargetMode="External"/><Relationship Id="rId4" Type="http://schemas.openxmlformats.org/officeDocument/2006/relationships/image" Target="../media/image8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89.jpg"/><Relationship Id="rId2" Type="http://schemas.openxmlformats.org/officeDocument/2006/relationships/image" Target="../media/image84.png"/><Relationship Id="rId1" Type="http://schemas.openxmlformats.org/officeDocument/2006/relationships/slideLayout" Target="../slideLayouts/slideLayout3.xml"/><Relationship Id="rId6" Type="http://schemas.openxmlformats.org/officeDocument/2006/relationships/image" Target="../media/image88.jpeg"/><Relationship Id="rId5" Type="http://schemas.openxmlformats.org/officeDocument/2006/relationships/image" Target="../media/image87.jpg"/><Relationship Id="rId4" Type="http://schemas.openxmlformats.org/officeDocument/2006/relationships/image" Target="../media/image86.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00.jpeg"/><Relationship Id="rId4" Type="http://schemas.openxmlformats.org/officeDocument/2006/relationships/image" Target="../media/image99.jpeg"/></Relationships>
</file>

<file path=ppt/slides/_rels/slide7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4114800"/>
            <a:ext cx="6477000" cy="1828800"/>
          </a:xfrm>
        </p:spPr>
        <p:txBody>
          <a:bodyPr>
            <a:normAutofit fontScale="90000"/>
          </a:bodyPr>
          <a:lstStyle/>
          <a:p>
            <a:br>
              <a:rPr lang="en-US" sz="4000" dirty="0"/>
            </a:br>
            <a:br>
              <a:rPr lang="en-US" sz="4000" dirty="0"/>
            </a:br>
            <a:br>
              <a:rPr lang="en-US" sz="4000" dirty="0"/>
            </a:br>
            <a:br>
              <a:rPr lang="en-US" sz="4000" dirty="0"/>
            </a:br>
            <a:r>
              <a:rPr lang="en-US" sz="4000" dirty="0"/>
              <a:t>Making Shelter Life Positive</a:t>
            </a:r>
            <a:br>
              <a:rPr lang="en-US" dirty="0"/>
            </a:br>
            <a:endParaRPr lang="en-US" dirty="0"/>
          </a:p>
        </p:txBody>
      </p:sp>
      <p:sp>
        <p:nvSpPr>
          <p:cNvPr id="3" name="Subtitle 2"/>
          <p:cNvSpPr>
            <a:spLocks noGrp="1"/>
          </p:cNvSpPr>
          <p:nvPr>
            <p:ph type="subTitle" idx="1"/>
          </p:nvPr>
        </p:nvSpPr>
        <p:spPr/>
        <p:txBody>
          <a:bodyPr>
            <a:normAutofit fontScale="47500" lnSpcReduction="20000"/>
          </a:bodyPr>
          <a:lstStyle/>
          <a:p>
            <a:r>
              <a:rPr lang="en-US" dirty="0"/>
              <a:t>Presented by</a:t>
            </a:r>
          </a:p>
          <a:p>
            <a:r>
              <a:rPr lang="en-US" dirty="0"/>
              <a:t>Constance Dwyer, CABC; Sara Hamburger, BMTA; Kathryn Boccia, ABCDT; Jill Elston, LVT</a:t>
            </a:r>
            <a:br>
              <a:rPr lang="en-US" dirty="0"/>
            </a:br>
            <a:endParaRPr lang="en-US" dirty="0"/>
          </a:p>
        </p:txBody>
      </p:sp>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sharpenSoften amount="-57000"/>
                    </a14:imgEffect>
                  </a14:imgLayer>
                </a14:imgProps>
              </a:ext>
              <a:ext uri="{28A0092B-C50C-407E-A947-70E740481C1C}">
                <a14:useLocalDpi xmlns:a14="http://schemas.microsoft.com/office/drawing/2010/main" val="0"/>
              </a:ext>
            </a:extLst>
          </a:blip>
          <a:stretch>
            <a:fillRect/>
          </a:stretch>
        </p:blipFill>
        <p:spPr>
          <a:xfrm>
            <a:off x="4419600" y="762000"/>
            <a:ext cx="3889407" cy="3881628"/>
          </a:xfrm>
          <a:prstGeom prst="rect">
            <a:avLst/>
          </a:prstGeom>
          <a:effectLst>
            <a:outerShdw blurRad="50800" dist="63500" dir="3960000" sx="102000" sy="102000" algn="tl" rotWithShape="0">
              <a:prstClr val="black">
                <a:alpha val="51000"/>
              </a:prstClr>
            </a:outerShdw>
          </a:effectLst>
        </p:spPr>
      </p:pic>
    </p:spTree>
    <p:extLst>
      <p:ext uri="{BB962C8B-B14F-4D97-AF65-F5344CB8AC3E}">
        <p14:creationId xmlns:p14="http://schemas.microsoft.com/office/powerpoint/2010/main" val="49663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Learning Theory</a:t>
            </a:r>
          </a:p>
        </p:txBody>
      </p:sp>
    </p:spTree>
    <p:extLst>
      <p:ext uri="{BB962C8B-B14F-4D97-AF65-F5344CB8AC3E}">
        <p14:creationId xmlns:p14="http://schemas.microsoft.com/office/powerpoint/2010/main" val="360078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Reinforcements</a:t>
            </a:r>
          </a:p>
        </p:txBody>
      </p:sp>
      <p:sp>
        <p:nvSpPr>
          <p:cNvPr id="5" name="Content Placeholder 2"/>
          <p:cNvSpPr txBox="1">
            <a:spLocks/>
          </p:cNvSpPr>
          <p:nvPr/>
        </p:nvSpPr>
        <p:spPr>
          <a:xfrm>
            <a:off x="457200" y="1704109"/>
            <a:ext cx="4038600" cy="4525963"/>
          </a:xfrm>
          <a:prstGeom prst="rect">
            <a:avLst/>
          </a:prstGeom>
          <a:ln>
            <a:solidFill>
              <a:schemeClr val="bg2">
                <a:lumMod val="40000"/>
                <a:lumOff val="60000"/>
              </a:schemeClr>
            </a:solidFill>
          </a:ln>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a:t>Positive</a:t>
            </a:r>
          </a:p>
          <a:p>
            <a:pPr lvl="1"/>
            <a:r>
              <a:rPr lang="en-US" dirty="0"/>
              <a:t> involves the </a:t>
            </a:r>
            <a:r>
              <a:rPr lang="en-US" b="1" u="sng" dirty="0">
                <a:solidFill>
                  <a:srgbClr val="92D050"/>
                </a:solidFill>
              </a:rPr>
              <a:t>addition</a:t>
            </a:r>
            <a:r>
              <a:rPr lang="en-US" b="1" u="sng" dirty="0">
                <a:solidFill>
                  <a:srgbClr val="FFFF00"/>
                </a:solidFill>
              </a:rPr>
              <a:t> </a:t>
            </a:r>
            <a:r>
              <a:rPr lang="en-US" dirty="0"/>
              <a:t>of a stimulus following a behavior that makes it more likely that the behavior will occur again in the future. </a:t>
            </a:r>
          </a:p>
        </p:txBody>
      </p:sp>
      <p:sp>
        <p:nvSpPr>
          <p:cNvPr id="6" name="Content Placeholder 3"/>
          <p:cNvSpPr>
            <a:spLocks noGrp="1"/>
          </p:cNvSpPr>
          <p:nvPr>
            <p:ph sz="quarter" idx="2"/>
          </p:nvPr>
        </p:nvSpPr>
        <p:spPr>
          <a:xfrm>
            <a:off x="4800600" y="1711036"/>
            <a:ext cx="3886200" cy="4572000"/>
          </a:xfrm>
          <a:ln>
            <a:solidFill>
              <a:schemeClr val="bg2">
                <a:lumMod val="40000"/>
                <a:lumOff val="60000"/>
              </a:schemeClr>
            </a:solidFill>
          </a:ln>
        </p:spPr>
        <p:txBody>
          <a:bodyPr/>
          <a:lstStyle/>
          <a:p>
            <a:r>
              <a:rPr lang="en-US" dirty="0"/>
              <a:t>Negative</a:t>
            </a:r>
          </a:p>
          <a:p>
            <a:pPr lvl="1"/>
            <a:r>
              <a:rPr lang="en-US" dirty="0">
                <a:effectLst/>
              </a:rPr>
              <a:t>involves strengthening a behavior through the </a:t>
            </a:r>
            <a:r>
              <a:rPr lang="en-US" b="1" u="sng" dirty="0">
                <a:solidFill>
                  <a:schemeClr val="accent1"/>
                </a:solidFill>
                <a:effectLst/>
              </a:rPr>
              <a:t>removal</a:t>
            </a:r>
            <a:r>
              <a:rPr lang="en-US" dirty="0">
                <a:solidFill>
                  <a:srgbClr val="92D050"/>
                </a:solidFill>
                <a:effectLst/>
              </a:rPr>
              <a:t> </a:t>
            </a:r>
            <a:r>
              <a:rPr lang="en-US" dirty="0">
                <a:effectLst/>
              </a:rPr>
              <a:t>of an aversive stimulus.</a:t>
            </a:r>
            <a:endParaRPr lang="en-US" dirty="0"/>
          </a:p>
        </p:txBody>
      </p:sp>
      <p:sp>
        <p:nvSpPr>
          <p:cNvPr id="7" name="Rectangle 6"/>
          <p:cNvSpPr/>
          <p:nvPr/>
        </p:nvSpPr>
        <p:spPr>
          <a:xfrm>
            <a:off x="15240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rgbClr val="92D050"/>
                </a:solidFill>
                <a:effectLst>
                  <a:outerShdw blurRad="50800" dist="39000" dir="5460000" algn="tl">
                    <a:srgbClr val="000000">
                      <a:alpha val="38000"/>
                    </a:srgbClr>
                  </a:outerShdw>
                </a:effectLst>
              </a:rPr>
              <a:t>+R</a:t>
            </a:r>
          </a:p>
        </p:txBody>
      </p:sp>
      <p:sp>
        <p:nvSpPr>
          <p:cNvPr id="8" name="Rectangle 7"/>
          <p:cNvSpPr/>
          <p:nvPr/>
        </p:nvSpPr>
        <p:spPr>
          <a:xfrm>
            <a:off x="55626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chemeClr val="accent5">
                    <a:lumMod val="60000"/>
                    <a:lumOff val="40000"/>
                  </a:schemeClr>
                </a:solidFill>
                <a:effectLst>
                  <a:outerShdw blurRad="50800" dist="39000" dir="5460000" algn="tl">
                    <a:srgbClr val="000000">
                      <a:alpha val="38000"/>
                    </a:srgbClr>
                  </a:outerShdw>
                </a:effectLst>
              </a:rPr>
              <a:t>-R</a:t>
            </a:r>
          </a:p>
        </p:txBody>
      </p:sp>
    </p:spTree>
    <p:extLst>
      <p:ext uri="{BB962C8B-B14F-4D97-AF65-F5344CB8AC3E}">
        <p14:creationId xmlns:p14="http://schemas.microsoft.com/office/powerpoint/2010/main" val="42536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Reinforcements - examples</a:t>
            </a:r>
          </a:p>
        </p:txBody>
      </p:sp>
      <p:sp>
        <p:nvSpPr>
          <p:cNvPr id="5" name="Content Placeholder 2"/>
          <p:cNvSpPr>
            <a:spLocks noGrp="1"/>
          </p:cNvSpPr>
          <p:nvPr>
            <p:ph sz="quarter" idx="1"/>
          </p:nvPr>
        </p:nvSpPr>
        <p:spPr>
          <a:ln>
            <a:solidFill>
              <a:schemeClr val="bg2">
                <a:lumMod val="40000"/>
                <a:lumOff val="60000"/>
              </a:schemeClr>
            </a:solidFill>
          </a:ln>
        </p:spPr>
        <p:txBody>
          <a:bodyPr/>
          <a:lstStyle/>
          <a:p>
            <a:r>
              <a:rPr lang="en-US" dirty="0"/>
              <a:t>Positive</a:t>
            </a:r>
          </a:p>
          <a:p>
            <a:pPr lvl="1"/>
            <a:r>
              <a:rPr lang="en-US" dirty="0">
                <a:effectLst/>
              </a:rPr>
              <a:t> Real </a:t>
            </a:r>
            <a:r>
              <a:rPr lang="en-US" dirty="0"/>
              <a:t>life examples </a:t>
            </a:r>
            <a:endParaRPr lang="en-US" dirty="0">
              <a:effectLst/>
            </a:endParaRPr>
          </a:p>
          <a:p>
            <a:pPr lvl="2"/>
            <a:r>
              <a:rPr lang="en-US" dirty="0"/>
              <a:t>Treats</a:t>
            </a:r>
          </a:p>
          <a:p>
            <a:pPr lvl="2"/>
            <a:r>
              <a:rPr lang="en-US" dirty="0"/>
              <a:t>Praise</a:t>
            </a:r>
          </a:p>
          <a:p>
            <a:pPr lvl="2"/>
            <a:r>
              <a:rPr lang="en-US" dirty="0"/>
              <a:t>Play</a:t>
            </a:r>
          </a:p>
          <a:p>
            <a:pPr lvl="2"/>
            <a:r>
              <a:rPr lang="en-US" dirty="0"/>
              <a:t>???</a:t>
            </a:r>
          </a:p>
        </p:txBody>
      </p:sp>
      <p:sp>
        <p:nvSpPr>
          <p:cNvPr id="6" name="Content Placeholder 3"/>
          <p:cNvSpPr>
            <a:spLocks noGrp="1"/>
          </p:cNvSpPr>
          <p:nvPr>
            <p:ph sz="quarter" idx="2"/>
          </p:nvPr>
        </p:nvSpPr>
        <p:spPr>
          <a:ln>
            <a:solidFill>
              <a:schemeClr val="bg2">
                <a:lumMod val="40000"/>
                <a:lumOff val="60000"/>
              </a:schemeClr>
            </a:solidFill>
          </a:ln>
        </p:spPr>
        <p:txBody>
          <a:bodyPr/>
          <a:lstStyle/>
          <a:p>
            <a:r>
              <a:rPr lang="en-US" dirty="0"/>
              <a:t>Negative</a:t>
            </a:r>
          </a:p>
          <a:p>
            <a:pPr lvl="1"/>
            <a:r>
              <a:rPr lang="en-US" dirty="0">
                <a:effectLst/>
              </a:rPr>
              <a:t>Real life examples</a:t>
            </a:r>
          </a:p>
          <a:p>
            <a:pPr lvl="2"/>
            <a:r>
              <a:rPr lang="en-US" dirty="0"/>
              <a:t>Ear pinching</a:t>
            </a:r>
          </a:p>
          <a:p>
            <a:pPr lvl="2"/>
            <a:r>
              <a:rPr lang="en-US" dirty="0"/>
              <a:t>Loose leash walking</a:t>
            </a:r>
          </a:p>
          <a:p>
            <a:pPr lvl="2"/>
            <a:r>
              <a:rPr lang="en-US" dirty="0"/>
              <a:t>???</a:t>
            </a:r>
          </a:p>
          <a:p>
            <a:pPr lvl="2"/>
            <a:endParaRPr lang="en-US" dirty="0"/>
          </a:p>
        </p:txBody>
      </p:sp>
    </p:spTree>
    <p:extLst>
      <p:ext uri="{BB962C8B-B14F-4D97-AF65-F5344CB8AC3E}">
        <p14:creationId xmlns:p14="http://schemas.microsoft.com/office/powerpoint/2010/main" val="3657046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solidFill>
              </a:rPr>
              <a:t>Punishments</a:t>
            </a:r>
          </a:p>
        </p:txBody>
      </p:sp>
      <p:sp>
        <p:nvSpPr>
          <p:cNvPr id="3" name="Content Placeholder 2"/>
          <p:cNvSpPr>
            <a:spLocks noGrp="1"/>
          </p:cNvSpPr>
          <p:nvPr>
            <p:ph sz="half" idx="1"/>
          </p:nvPr>
        </p:nvSpPr>
        <p:spPr>
          <a:ln>
            <a:solidFill>
              <a:schemeClr val="bg2">
                <a:lumMod val="40000"/>
                <a:lumOff val="60000"/>
              </a:schemeClr>
            </a:solidFill>
          </a:ln>
        </p:spPr>
        <p:txBody>
          <a:bodyPr/>
          <a:lstStyle/>
          <a:p>
            <a:r>
              <a:rPr lang="en-US" dirty="0"/>
              <a:t>Positive</a:t>
            </a:r>
          </a:p>
          <a:p>
            <a:pPr lvl="1"/>
            <a:r>
              <a:rPr lang="en-US" dirty="0">
                <a:effectLst/>
              </a:rPr>
              <a:t> involves the </a:t>
            </a:r>
            <a:r>
              <a:rPr lang="en-US" b="1" u="sng" dirty="0">
                <a:solidFill>
                  <a:srgbClr val="92D050"/>
                </a:solidFill>
                <a:effectLst/>
              </a:rPr>
              <a:t>addition </a:t>
            </a:r>
            <a:r>
              <a:rPr lang="en-US" dirty="0">
                <a:effectLst/>
              </a:rPr>
              <a:t>of an aversive stimulus following a behavior that makes it more likely that the behavior will decrease/weaken in the future. </a:t>
            </a:r>
            <a:endParaRPr lang="en-US" dirty="0"/>
          </a:p>
        </p:txBody>
      </p:sp>
      <p:sp>
        <p:nvSpPr>
          <p:cNvPr id="4" name="Content Placeholder 3"/>
          <p:cNvSpPr>
            <a:spLocks noGrp="1"/>
          </p:cNvSpPr>
          <p:nvPr>
            <p:ph sz="half" idx="2"/>
          </p:nvPr>
        </p:nvSpPr>
        <p:spPr>
          <a:ln>
            <a:solidFill>
              <a:schemeClr val="bg2">
                <a:lumMod val="40000"/>
                <a:lumOff val="60000"/>
              </a:schemeClr>
            </a:solidFill>
          </a:ln>
        </p:spPr>
        <p:txBody>
          <a:bodyPr/>
          <a:lstStyle/>
          <a:p>
            <a:r>
              <a:rPr lang="en-US" dirty="0"/>
              <a:t>Negative</a:t>
            </a:r>
          </a:p>
          <a:p>
            <a:pPr lvl="1"/>
            <a:r>
              <a:rPr lang="en-US" dirty="0">
                <a:effectLst/>
              </a:rPr>
              <a:t>involves the </a:t>
            </a:r>
            <a:r>
              <a:rPr lang="en-US" b="1" u="sng" dirty="0">
                <a:solidFill>
                  <a:schemeClr val="accent1"/>
                </a:solidFill>
                <a:effectLst/>
              </a:rPr>
              <a:t>removal</a:t>
            </a:r>
            <a:r>
              <a:rPr lang="en-US" dirty="0">
                <a:solidFill>
                  <a:schemeClr val="accent1"/>
                </a:solidFill>
                <a:effectLst/>
              </a:rPr>
              <a:t> </a:t>
            </a:r>
            <a:r>
              <a:rPr lang="en-US" dirty="0">
                <a:effectLst/>
              </a:rPr>
              <a:t>of a desirable stimulus following a behavior that makes it more likely that the behavior will decrease/weaken in the future.</a:t>
            </a:r>
            <a:endParaRPr lang="en-US" dirty="0"/>
          </a:p>
        </p:txBody>
      </p:sp>
      <p:sp>
        <p:nvSpPr>
          <p:cNvPr id="5" name="Rectangle 4"/>
          <p:cNvSpPr/>
          <p:nvPr/>
        </p:nvSpPr>
        <p:spPr>
          <a:xfrm>
            <a:off x="15240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rgbClr val="92D050"/>
                </a:solidFill>
                <a:effectLst>
                  <a:outerShdw blurRad="50800" dist="39000" dir="5460000" algn="tl">
                    <a:srgbClr val="000000">
                      <a:alpha val="38000"/>
                    </a:srgbClr>
                  </a:outerShdw>
                </a:effectLst>
              </a:rPr>
              <a:t>+P</a:t>
            </a:r>
          </a:p>
        </p:txBody>
      </p:sp>
      <p:sp>
        <p:nvSpPr>
          <p:cNvPr id="6" name="Rectangle 5"/>
          <p:cNvSpPr/>
          <p:nvPr/>
        </p:nvSpPr>
        <p:spPr>
          <a:xfrm>
            <a:off x="5562600" y="4800600"/>
            <a:ext cx="2212020"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a:ln w="11430"/>
                <a:solidFill>
                  <a:schemeClr val="accent5">
                    <a:lumMod val="60000"/>
                    <a:lumOff val="40000"/>
                  </a:schemeClr>
                </a:solidFill>
                <a:effectLst>
                  <a:outerShdw blurRad="50800" dist="39000" dir="5460000" algn="tl">
                    <a:srgbClr val="000000">
                      <a:alpha val="38000"/>
                    </a:srgbClr>
                  </a:outerShdw>
                </a:effectLst>
              </a:rPr>
              <a:t>-P</a:t>
            </a:r>
          </a:p>
        </p:txBody>
      </p:sp>
    </p:spTree>
    <p:extLst>
      <p:ext uri="{BB962C8B-B14F-4D97-AF65-F5344CB8AC3E}">
        <p14:creationId xmlns:p14="http://schemas.microsoft.com/office/powerpoint/2010/main" val="566667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Punishments - examples</a:t>
            </a:r>
          </a:p>
        </p:txBody>
      </p:sp>
      <p:sp>
        <p:nvSpPr>
          <p:cNvPr id="5" name="Content Placeholder 2"/>
          <p:cNvSpPr>
            <a:spLocks noGrp="1"/>
          </p:cNvSpPr>
          <p:nvPr>
            <p:ph sz="quarter" idx="1"/>
          </p:nvPr>
        </p:nvSpPr>
        <p:spPr>
          <a:ln>
            <a:solidFill>
              <a:schemeClr val="bg2">
                <a:lumMod val="40000"/>
                <a:lumOff val="60000"/>
              </a:schemeClr>
            </a:solidFill>
          </a:ln>
        </p:spPr>
        <p:txBody>
          <a:bodyPr/>
          <a:lstStyle/>
          <a:p>
            <a:r>
              <a:rPr lang="en-US" dirty="0"/>
              <a:t>Positive</a:t>
            </a:r>
          </a:p>
          <a:p>
            <a:pPr lvl="1"/>
            <a:r>
              <a:rPr lang="en-US" dirty="0">
                <a:effectLst/>
              </a:rPr>
              <a:t> Real </a:t>
            </a:r>
            <a:r>
              <a:rPr lang="en-US" dirty="0"/>
              <a:t>life examples </a:t>
            </a:r>
            <a:endParaRPr lang="en-US" dirty="0">
              <a:effectLst/>
            </a:endParaRPr>
          </a:p>
          <a:p>
            <a:pPr lvl="2"/>
            <a:r>
              <a:rPr lang="en-US" dirty="0"/>
              <a:t>Yelling at the dog</a:t>
            </a:r>
          </a:p>
          <a:p>
            <a:pPr lvl="2"/>
            <a:r>
              <a:rPr lang="en-US" dirty="0"/>
              <a:t>Collar “correction”</a:t>
            </a:r>
          </a:p>
          <a:p>
            <a:pPr lvl="2"/>
            <a:r>
              <a:rPr lang="en-US" dirty="0"/>
              <a:t>Stepping on their toes</a:t>
            </a:r>
          </a:p>
          <a:p>
            <a:pPr lvl="2"/>
            <a:r>
              <a:rPr lang="en-US" dirty="0"/>
              <a:t>Kneeing in the chest</a:t>
            </a:r>
          </a:p>
          <a:p>
            <a:pPr lvl="2"/>
            <a:r>
              <a:rPr lang="en-US" dirty="0"/>
              <a:t>???</a:t>
            </a:r>
          </a:p>
        </p:txBody>
      </p:sp>
      <p:sp>
        <p:nvSpPr>
          <p:cNvPr id="6" name="Content Placeholder 3"/>
          <p:cNvSpPr>
            <a:spLocks noGrp="1"/>
          </p:cNvSpPr>
          <p:nvPr>
            <p:ph sz="quarter" idx="2"/>
          </p:nvPr>
        </p:nvSpPr>
        <p:spPr>
          <a:ln>
            <a:solidFill>
              <a:schemeClr val="bg2">
                <a:lumMod val="40000"/>
                <a:lumOff val="60000"/>
              </a:schemeClr>
            </a:solidFill>
          </a:ln>
        </p:spPr>
        <p:txBody>
          <a:bodyPr/>
          <a:lstStyle/>
          <a:p>
            <a:r>
              <a:rPr lang="en-US" dirty="0"/>
              <a:t>Negative</a:t>
            </a:r>
          </a:p>
          <a:p>
            <a:pPr lvl="1"/>
            <a:r>
              <a:rPr lang="en-US" dirty="0">
                <a:effectLst/>
              </a:rPr>
              <a:t>Real life examples</a:t>
            </a:r>
          </a:p>
          <a:p>
            <a:pPr lvl="2"/>
            <a:r>
              <a:rPr lang="en-US" dirty="0"/>
              <a:t>Crate time out</a:t>
            </a:r>
          </a:p>
          <a:p>
            <a:pPr lvl="2"/>
            <a:r>
              <a:rPr lang="en-US" dirty="0"/>
              <a:t>Turning your back</a:t>
            </a:r>
          </a:p>
          <a:p>
            <a:pPr lvl="2"/>
            <a:r>
              <a:rPr lang="en-US" dirty="0"/>
              <a:t>Changing direction</a:t>
            </a:r>
          </a:p>
          <a:p>
            <a:pPr lvl="2"/>
            <a:r>
              <a:rPr lang="en-US" dirty="0"/>
              <a:t>???</a:t>
            </a:r>
          </a:p>
          <a:p>
            <a:pPr lvl="2"/>
            <a:endParaRPr lang="en-US" dirty="0"/>
          </a:p>
        </p:txBody>
      </p:sp>
    </p:spTree>
    <p:extLst>
      <p:ext uri="{BB962C8B-B14F-4D97-AF65-F5344CB8AC3E}">
        <p14:creationId xmlns:p14="http://schemas.microsoft.com/office/powerpoint/2010/main" val="4045439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F566B-9E4A-405B-ACB8-C101C2A18408}"/>
              </a:ext>
            </a:extLst>
          </p:cNvPr>
          <p:cNvSpPr>
            <a:spLocks noGrp="1"/>
          </p:cNvSpPr>
          <p:nvPr>
            <p:ph type="title"/>
          </p:nvPr>
        </p:nvSpPr>
        <p:spPr/>
        <p:txBody>
          <a:bodyPr/>
          <a:lstStyle/>
          <a:p>
            <a:r>
              <a:rPr lang="en-US" dirty="0"/>
              <a:t>Learning Quadrant Exercise</a:t>
            </a:r>
          </a:p>
        </p:txBody>
      </p:sp>
      <p:graphicFrame>
        <p:nvGraphicFramePr>
          <p:cNvPr id="4" name="Content Placeholder 3">
            <a:extLst>
              <a:ext uri="{FF2B5EF4-FFF2-40B4-BE49-F238E27FC236}">
                <a16:creationId xmlns:a16="http://schemas.microsoft.com/office/drawing/2014/main" id="{8E78EAF3-A92C-46D9-BB93-035422E58B76}"/>
              </a:ext>
            </a:extLst>
          </p:cNvPr>
          <p:cNvGraphicFramePr>
            <a:graphicFrameLocks noGrp="1"/>
          </p:cNvGraphicFramePr>
          <p:nvPr>
            <p:ph sz="quarter" idx="1"/>
            <p:extLst>
              <p:ext uri="{D42A27DB-BD31-4B8C-83A1-F6EECF244321}">
                <p14:modId xmlns:p14="http://schemas.microsoft.com/office/powerpoint/2010/main" val="1887027351"/>
              </p:ext>
            </p:extLst>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Arrow: Up-Down 5">
            <a:extLst>
              <a:ext uri="{FF2B5EF4-FFF2-40B4-BE49-F238E27FC236}">
                <a16:creationId xmlns:a16="http://schemas.microsoft.com/office/drawing/2014/main" id="{200F7CBF-BD3F-46AA-A3C7-7C56958BCA48}"/>
              </a:ext>
            </a:extLst>
          </p:cNvPr>
          <p:cNvSpPr/>
          <p:nvPr/>
        </p:nvSpPr>
        <p:spPr>
          <a:xfrm flipH="1">
            <a:off x="4360164" y="1579775"/>
            <a:ext cx="658368" cy="4568952"/>
          </a:xfrm>
          <a:prstGeom prst="up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2F622222-BBE4-457B-86E6-C7D121407FCB}"/>
              </a:ext>
            </a:extLst>
          </p:cNvPr>
          <p:cNvSpPr txBox="1"/>
          <p:nvPr/>
        </p:nvSpPr>
        <p:spPr>
          <a:xfrm rot="16200000">
            <a:off x="2546866" y="3625334"/>
            <a:ext cx="4267200" cy="369332"/>
          </a:xfrm>
          <a:prstGeom prst="rect">
            <a:avLst/>
          </a:prstGeom>
          <a:noFill/>
        </p:spPr>
        <p:txBody>
          <a:bodyPr wrap="square" rtlCol="0">
            <a:spAutoFit/>
          </a:bodyPr>
          <a:lstStyle/>
          <a:p>
            <a:r>
              <a:rPr lang="en-US" dirty="0"/>
              <a:t>Decreases Behavior        Increases Behavior</a:t>
            </a:r>
          </a:p>
        </p:txBody>
      </p:sp>
    </p:spTree>
    <p:extLst>
      <p:ext uri="{BB962C8B-B14F-4D97-AF65-F5344CB8AC3E}">
        <p14:creationId xmlns:p14="http://schemas.microsoft.com/office/powerpoint/2010/main" val="2699945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Operant Conditioning</a:t>
            </a:r>
          </a:p>
        </p:txBody>
      </p:sp>
      <p:sp>
        <p:nvSpPr>
          <p:cNvPr id="3" name="Content Placeholder 2"/>
          <p:cNvSpPr>
            <a:spLocks noGrp="1"/>
          </p:cNvSpPr>
          <p:nvPr>
            <p:ph sz="half" idx="1"/>
          </p:nvPr>
        </p:nvSpPr>
        <p:spPr>
          <a:xfrm>
            <a:off x="457200" y="1600200"/>
            <a:ext cx="8001000" cy="4525963"/>
          </a:xfrm>
        </p:spPr>
        <p:txBody>
          <a:bodyPr/>
          <a:lstStyle/>
          <a:p>
            <a:pPr marL="0" indent="0">
              <a:buNone/>
            </a:pPr>
            <a:r>
              <a:rPr lang="en-US" dirty="0"/>
              <a:t>Type of learning in which an individual's behavior is modified by its consequences</a:t>
            </a:r>
            <a:r>
              <a:rPr lang="en-US" dirty="0">
                <a:effectLst/>
              </a:rPr>
              <a:t>.</a:t>
            </a:r>
          </a:p>
          <a:p>
            <a:pPr marL="0" indent="0">
              <a:buNone/>
            </a:pPr>
            <a:endParaRPr lang="en-US" dirty="0"/>
          </a:p>
          <a:p>
            <a:pPr marL="0" indent="0">
              <a:buNone/>
            </a:pPr>
            <a:r>
              <a:rPr lang="en-US" dirty="0"/>
              <a:t>Operant conditioning is a term that was coined by B.F.Skinner</a:t>
            </a:r>
            <a:r>
              <a:rPr lang="en-US" dirty="0">
                <a:solidFill>
                  <a:srgbClr val="FFFF00"/>
                </a:solidFill>
              </a:rPr>
              <a:t>.</a:t>
            </a:r>
            <a:r>
              <a:rPr lang="en-US" dirty="0"/>
              <a:t>  Operant conditioning is distinguished from classical conditioning in that operant conditioning deals with the modification of voluntary or operant behavior. </a:t>
            </a:r>
          </a:p>
        </p:txBody>
      </p:sp>
    </p:spTree>
    <p:extLst>
      <p:ext uri="{BB962C8B-B14F-4D97-AF65-F5344CB8AC3E}">
        <p14:creationId xmlns:p14="http://schemas.microsoft.com/office/powerpoint/2010/main" val="720559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Conditioning</a:t>
            </a:r>
          </a:p>
        </p:txBody>
      </p:sp>
      <p:sp>
        <p:nvSpPr>
          <p:cNvPr id="3" name="Content Placeholder 2"/>
          <p:cNvSpPr>
            <a:spLocks noGrp="1"/>
          </p:cNvSpPr>
          <p:nvPr>
            <p:ph sz="half" idx="1"/>
          </p:nvPr>
        </p:nvSpPr>
        <p:spPr>
          <a:xfrm>
            <a:off x="457200" y="1600200"/>
            <a:ext cx="8001000" cy="4525963"/>
          </a:xfrm>
        </p:spPr>
        <p:txBody>
          <a:bodyPr/>
          <a:lstStyle/>
          <a:p>
            <a:pPr marL="0" indent="0">
              <a:buNone/>
            </a:pPr>
            <a:r>
              <a:rPr lang="en-US" sz="3200" dirty="0">
                <a:effectLst/>
              </a:rPr>
              <a:t>Marker or Clicker Training</a:t>
            </a:r>
          </a:p>
          <a:p>
            <a:r>
              <a:rPr lang="en-US" dirty="0">
                <a:effectLst/>
              </a:rPr>
              <a:t>previously neutral stimulus (the click sound) is known as a </a:t>
            </a:r>
            <a:r>
              <a:rPr lang="en-US" b="1" u="sng" dirty="0">
                <a:solidFill>
                  <a:srgbClr val="FFC000"/>
                </a:solidFill>
                <a:effectLst/>
              </a:rPr>
              <a:t>Conditioned Stimulus </a:t>
            </a:r>
            <a:r>
              <a:rPr lang="en-US" dirty="0">
                <a:effectLst/>
              </a:rPr>
              <a:t>that provokes a </a:t>
            </a:r>
            <a:r>
              <a:rPr lang="en-US" b="1" u="sng" dirty="0">
                <a:solidFill>
                  <a:srgbClr val="FFC000"/>
                </a:solidFill>
                <a:effectLst/>
              </a:rPr>
              <a:t>Conditioned Response </a:t>
            </a:r>
            <a:r>
              <a:rPr lang="en-US" dirty="0">
                <a:effectLst/>
              </a:rPr>
              <a:t>(anticipation of food or something else the dog wants – toys, play).</a:t>
            </a:r>
          </a:p>
          <a:p>
            <a:endParaRPr lang="en-US" dirty="0"/>
          </a:p>
          <a:p>
            <a:pPr marL="0" indent="0">
              <a:buNone/>
            </a:pPr>
            <a:r>
              <a:rPr lang="en-US" dirty="0"/>
              <a:t>Discovered by Psychologist Ivan Pavlov </a:t>
            </a:r>
          </a:p>
          <a:p>
            <a:pPr marL="0" indent="0">
              <a:buNone/>
            </a:pPr>
            <a:r>
              <a:rPr lang="en-US" dirty="0">
                <a:solidFill>
                  <a:srgbClr val="FFFF00"/>
                </a:solidFill>
              </a:rPr>
              <a:t>	</a:t>
            </a:r>
            <a:r>
              <a:rPr lang="en-US" dirty="0"/>
              <a:t>– Pavlov’s Dogs</a:t>
            </a:r>
          </a:p>
        </p:txBody>
      </p:sp>
    </p:spTree>
    <p:extLst>
      <p:ext uri="{BB962C8B-B14F-4D97-AF65-F5344CB8AC3E}">
        <p14:creationId xmlns:p14="http://schemas.microsoft.com/office/powerpoint/2010/main" val="587438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25000" lnSpcReduction="20000"/>
          </a:bodyPr>
          <a:lstStyle/>
          <a:p>
            <a:r>
              <a:rPr lang="en-US" sz="11200" dirty="0"/>
              <a:t>As instructors and trainers we want to strengthen safe, positive associations to build trust, companionship and life long partnerships between humans and dogs.</a:t>
            </a:r>
          </a:p>
          <a:p>
            <a:endParaRPr lang="en-US" sz="11200" dirty="0"/>
          </a:p>
          <a:p>
            <a:pPr algn="ctr"/>
            <a:r>
              <a:rPr lang="en-US" sz="11200" b="1" dirty="0">
                <a:solidFill>
                  <a:srgbClr val="00B050"/>
                </a:solidFill>
              </a:rPr>
              <a:t>Who are your friends and loved ones? </a:t>
            </a:r>
          </a:p>
          <a:p>
            <a:pPr algn="ctr"/>
            <a:r>
              <a:rPr lang="en-US" sz="11200" b="1" dirty="0">
                <a:solidFill>
                  <a:srgbClr val="00B050"/>
                </a:solidFill>
              </a:rPr>
              <a:t>What relationships do you have with them?</a:t>
            </a:r>
          </a:p>
          <a:p>
            <a:pPr algn="ctr"/>
            <a:r>
              <a:rPr lang="en-US" sz="11200" b="1" dirty="0">
                <a:solidFill>
                  <a:srgbClr val="00B050"/>
                </a:solidFill>
              </a:rPr>
              <a:t>What are they built on?</a:t>
            </a:r>
          </a:p>
          <a:p>
            <a:endParaRPr lang="en-US" sz="7300" dirty="0"/>
          </a:p>
        </p:txBody>
      </p:sp>
      <p:sp>
        <p:nvSpPr>
          <p:cNvPr id="3" name="Title 2"/>
          <p:cNvSpPr>
            <a:spLocks noGrp="1"/>
          </p:cNvSpPr>
          <p:nvPr>
            <p:ph type="title"/>
          </p:nvPr>
        </p:nvSpPr>
        <p:spPr/>
        <p:txBody>
          <a:bodyPr/>
          <a:lstStyle/>
          <a:p>
            <a:r>
              <a:rPr lang="en-US" dirty="0"/>
              <a:t>Why do we care?</a:t>
            </a:r>
          </a:p>
        </p:txBody>
      </p:sp>
    </p:spTree>
    <p:extLst>
      <p:ext uri="{BB962C8B-B14F-4D97-AF65-F5344CB8AC3E}">
        <p14:creationId xmlns:p14="http://schemas.microsoft.com/office/powerpoint/2010/main" val="902186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Hands On Learning</a:t>
            </a:r>
          </a:p>
        </p:txBody>
      </p:sp>
      <p:sp>
        <p:nvSpPr>
          <p:cNvPr id="3" name="Text Placeholder 2"/>
          <p:cNvSpPr>
            <a:spLocks noGrp="1"/>
          </p:cNvSpPr>
          <p:nvPr>
            <p:ph type="body" idx="2"/>
          </p:nvPr>
        </p:nvSpPr>
        <p:spPr/>
        <p:txBody>
          <a:bodyPr/>
          <a:lstStyle/>
          <a:p>
            <a:endParaRPr lang="en-US" dirty="0"/>
          </a:p>
          <a:p>
            <a:endParaRPr lang="en-US" dirty="0"/>
          </a:p>
        </p:txBody>
      </p:sp>
      <p:sp>
        <p:nvSpPr>
          <p:cNvPr id="4" name="Content Placeholder 3"/>
          <p:cNvSpPr>
            <a:spLocks noGrp="1"/>
          </p:cNvSpPr>
          <p:nvPr>
            <p:ph sz="quarter" idx="1"/>
          </p:nvPr>
        </p:nvSpPr>
        <p:spPr/>
        <p:txBody>
          <a:bodyPr/>
          <a:lstStyle/>
          <a:p>
            <a:r>
              <a:rPr lang="en-US" dirty="0"/>
              <a:t>+R Behavior Shaping Game</a:t>
            </a:r>
          </a:p>
          <a:p>
            <a:pPr lvl="1"/>
            <a:r>
              <a:rPr lang="en-US" dirty="0"/>
              <a:t>1person is a trainer</a:t>
            </a:r>
          </a:p>
          <a:p>
            <a:pPr lvl="1"/>
            <a:r>
              <a:rPr lang="en-US" dirty="0"/>
              <a:t>1 person is a trainee</a:t>
            </a:r>
          </a:p>
          <a:p>
            <a:pPr lvl="1"/>
            <a:r>
              <a:rPr lang="en-US" dirty="0"/>
              <a:t>No verbal directions</a:t>
            </a:r>
          </a:p>
          <a:p>
            <a:pPr lvl="1"/>
            <a:r>
              <a:rPr lang="en-US" dirty="0"/>
              <a:t>Human behaviors</a:t>
            </a:r>
          </a:p>
          <a:p>
            <a:pPr lvl="1"/>
            <a:r>
              <a:rPr lang="en-US" dirty="0"/>
              <a:t>Use clicker (marker) to communicate</a:t>
            </a:r>
          </a:p>
          <a:p>
            <a:pPr lvl="1"/>
            <a:endParaRPr lang="en-US" dirty="0"/>
          </a:p>
        </p:txBody>
      </p:sp>
    </p:spTree>
    <p:extLst>
      <p:ext uri="{BB962C8B-B14F-4D97-AF65-F5344CB8AC3E}">
        <p14:creationId xmlns:p14="http://schemas.microsoft.com/office/powerpoint/2010/main" val="1329202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dirty="0"/>
              <a:t>Copyright Notice</a:t>
            </a:r>
          </a:p>
        </p:txBody>
      </p:sp>
      <p:sp>
        <p:nvSpPr>
          <p:cNvPr id="4" name="Rectangle 3"/>
          <p:cNvSpPr/>
          <p:nvPr/>
        </p:nvSpPr>
        <p:spPr>
          <a:xfrm>
            <a:off x="699655" y="2057400"/>
            <a:ext cx="7543800" cy="3046988"/>
          </a:xfrm>
          <a:prstGeom prst="rect">
            <a:avLst/>
          </a:prstGeom>
        </p:spPr>
        <p:txBody>
          <a:bodyPr wrap="square">
            <a:spAutoFit/>
          </a:bodyPr>
          <a:lstStyle/>
          <a:p>
            <a:pPr algn="ctr"/>
            <a:r>
              <a:rPr lang="en-US" sz="2800" u="sng" dirty="0">
                <a:solidFill>
                  <a:srgbClr val="FFC000"/>
                </a:solidFill>
              </a:rPr>
              <a:t>WARNING</a:t>
            </a:r>
            <a:br>
              <a:rPr lang="en-US" sz="2800" b="1" dirty="0">
                <a:solidFill>
                  <a:srgbClr val="FFC000"/>
                </a:solidFill>
              </a:rPr>
            </a:br>
            <a:br>
              <a:rPr lang="en-US" sz="2000" b="1" dirty="0">
                <a:solidFill>
                  <a:schemeClr val="accent2"/>
                </a:solidFill>
              </a:rPr>
            </a:br>
            <a:r>
              <a:rPr lang="en-US" b="1" dirty="0"/>
              <a:t>All rights reserved.  No part of the course materials used in the instruction of this course may be reproduced in any form or by any</a:t>
            </a:r>
            <a:br>
              <a:rPr lang="en-US" b="1" dirty="0"/>
            </a:br>
            <a:r>
              <a:rPr lang="en-US" b="1" dirty="0"/>
              <a:t>electronic or mechanical means, including the use</a:t>
            </a:r>
            <a:br>
              <a:rPr lang="en-US" b="1" dirty="0"/>
            </a:br>
            <a:r>
              <a:rPr lang="en-US" b="1" dirty="0"/>
              <a:t>of information storage and retrieval systems,</a:t>
            </a:r>
            <a:br>
              <a:rPr lang="en-US" b="1" dirty="0"/>
            </a:br>
            <a:r>
              <a:rPr lang="en-US" b="1" dirty="0"/>
              <a:t>without written approval from the copyright owner.</a:t>
            </a:r>
            <a:br>
              <a:rPr lang="en-US" b="1" dirty="0"/>
            </a:br>
            <a:br>
              <a:rPr lang="en-US" b="1" dirty="0"/>
            </a:br>
            <a:r>
              <a:rPr lang="en-US" b="1" dirty="0"/>
              <a:t>©2013-2017  Constance Dwyer</a:t>
            </a:r>
          </a:p>
          <a:p>
            <a:pPr algn="ctr"/>
            <a:r>
              <a:rPr lang="en-US" b="1" dirty="0"/>
              <a:t>Training4k9s.com</a:t>
            </a:r>
            <a:endParaRPr lang="en-US" dirty="0"/>
          </a:p>
        </p:txBody>
      </p:sp>
    </p:spTree>
    <p:extLst>
      <p:ext uri="{BB962C8B-B14F-4D97-AF65-F5344CB8AC3E}">
        <p14:creationId xmlns:p14="http://schemas.microsoft.com/office/powerpoint/2010/main" val="4164011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Networking / Break</a:t>
            </a:r>
          </a:p>
        </p:txBody>
      </p:sp>
      <p:pic>
        <p:nvPicPr>
          <p:cNvPr id="4098" name="Picture 2" descr="C:\Program Files\Microsoft Office\MEDIA\CAGCAT10\j0233018.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58846" y="2667000"/>
            <a:ext cx="3975678"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971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Hands On Learning</a:t>
            </a:r>
          </a:p>
        </p:txBody>
      </p:sp>
      <p:sp>
        <p:nvSpPr>
          <p:cNvPr id="3" name="Text Placeholder 2"/>
          <p:cNvSpPr>
            <a:spLocks noGrp="1"/>
          </p:cNvSpPr>
          <p:nvPr>
            <p:ph type="body" idx="2"/>
          </p:nvPr>
        </p:nvSpPr>
        <p:spPr/>
        <p:txBody>
          <a:bodyPr/>
          <a:lstStyle/>
          <a:p>
            <a:endParaRPr lang="en-US" dirty="0"/>
          </a:p>
        </p:txBody>
      </p:sp>
      <p:sp>
        <p:nvSpPr>
          <p:cNvPr id="4" name="Content Placeholder 3"/>
          <p:cNvSpPr>
            <a:spLocks noGrp="1"/>
          </p:cNvSpPr>
          <p:nvPr>
            <p:ph sz="quarter" idx="1"/>
          </p:nvPr>
        </p:nvSpPr>
        <p:spPr/>
        <p:txBody>
          <a:bodyPr/>
          <a:lstStyle/>
          <a:p>
            <a:r>
              <a:rPr lang="en-US" dirty="0"/>
              <a:t>+R Behavior Shaping with Shelter Dogs</a:t>
            </a:r>
          </a:p>
          <a:p>
            <a:pPr lvl="1"/>
            <a:r>
              <a:rPr lang="en-US" dirty="0"/>
              <a:t>Break up into smaller groups</a:t>
            </a:r>
          </a:p>
          <a:p>
            <a:pPr lvl="1"/>
            <a:r>
              <a:rPr lang="en-US" dirty="0"/>
              <a:t>Work with FLSPCA staff and dogs</a:t>
            </a:r>
          </a:p>
          <a:p>
            <a:pPr lvl="1"/>
            <a:r>
              <a:rPr lang="en-US" dirty="0"/>
              <a:t>Shape basic behaviors – sit, down etc.</a:t>
            </a:r>
          </a:p>
          <a:p>
            <a:pPr lvl="1"/>
            <a:r>
              <a:rPr lang="en-US" dirty="0"/>
              <a:t>Loose leash walking instruction</a:t>
            </a:r>
          </a:p>
        </p:txBody>
      </p:sp>
    </p:spTree>
    <p:extLst>
      <p:ext uri="{BB962C8B-B14F-4D97-AF65-F5344CB8AC3E}">
        <p14:creationId xmlns:p14="http://schemas.microsoft.com/office/powerpoint/2010/main" val="1953261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Dog Bite Safety</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3581400"/>
            <a:ext cx="2863024" cy="2978468"/>
          </a:xfrm>
          <a:prstGeom prst="rect">
            <a:avLst/>
          </a:prstGeom>
        </p:spPr>
      </p:pic>
      <p:sp>
        <p:nvSpPr>
          <p:cNvPr id="4" name="Rectangle 3">
            <a:extLst>
              <a:ext uri="{FF2B5EF4-FFF2-40B4-BE49-F238E27FC236}">
                <a16:creationId xmlns:a16="http://schemas.microsoft.com/office/drawing/2014/main" id="{FF9DCD98-93F4-426D-81DC-C4EE5CD66B43}"/>
              </a:ext>
            </a:extLst>
          </p:cNvPr>
          <p:cNvSpPr/>
          <p:nvPr/>
        </p:nvSpPr>
        <p:spPr>
          <a:xfrm>
            <a:off x="2667000" y="2743200"/>
            <a:ext cx="3471078" cy="461665"/>
          </a:xfrm>
          <a:prstGeom prst="rect">
            <a:avLst/>
          </a:prstGeom>
        </p:spPr>
        <p:txBody>
          <a:bodyPr wrap="none">
            <a:spAutoFit/>
          </a:bodyPr>
          <a:lstStyle/>
          <a:p>
            <a:r>
              <a:rPr lang="en-US" sz="2400" dirty="0"/>
              <a:t>Handling Aggressive Dogs</a:t>
            </a:r>
          </a:p>
        </p:txBody>
      </p:sp>
    </p:spTree>
    <p:extLst>
      <p:ext uri="{BB962C8B-B14F-4D97-AF65-F5344CB8AC3E}">
        <p14:creationId xmlns:p14="http://schemas.microsoft.com/office/powerpoint/2010/main" val="4116393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4E9EA-3DEB-4A7D-BE49-3C47FD94D8C7}"/>
              </a:ext>
            </a:extLst>
          </p:cNvPr>
          <p:cNvSpPr>
            <a:spLocks noGrp="1"/>
          </p:cNvSpPr>
          <p:nvPr>
            <p:ph type="title"/>
          </p:nvPr>
        </p:nvSpPr>
        <p:spPr>
          <a:xfrm>
            <a:off x="381000" y="1713687"/>
            <a:ext cx="8146799" cy="5029199"/>
          </a:xfrm>
        </p:spPr>
        <p:txBody>
          <a:bodyPr>
            <a:normAutofit fontScale="90000"/>
          </a:bodyPr>
          <a:lstStyle/>
          <a:p>
            <a:br>
              <a:rPr lang="en-US" dirty="0"/>
            </a:br>
            <a:r>
              <a:rPr lang="en-US" dirty="0"/>
              <a:t>             </a:t>
            </a:r>
            <a:br>
              <a:rPr lang="en-US" dirty="0"/>
            </a:br>
            <a:r>
              <a:rPr lang="en-US" dirty="0"/>
              <a:t>                           </a:t>
            </a:r>
            <a:r>
              <a:rPr lang="en-US" sz="1500" dirty="0"/>
              <a:t>Tongue Flick                                             </a:t>
            </a:r>
            <a:br>
              <a:rPr lang="en-US" sz="1500" dirty="0"/>
            </a:br>
            <a:br>
              <a:rPr lang="en-US" sz="1500" dirty="0"/>
            </a:br>
            <a:br>
              <a:rPr lang="en-US" sz="1500" dirty="0"/>
            </a:br>
            <a:r>
              <a:rPr lang="en-US" sz="1500" dirty="0"/>
              <a:t>                                                                                                             Appeasement and Conflicted </a:t>
            </a:r>
            <a:br>
              <a:rPr lang="en-US" sz="1500" dirty="0"/>
            </a:br>
            <a:br>
              <a:rPr lang="en-US" sz="1500" dirty="0"/>
            </a:br>
            <a:br>
              <a:rPr lang="en-US" sz="1500" dirty="0"/>
            </a:br>
            <a:br>
              <a:rPr lang="en-US" sz="1500" dirty="0"/>
            </a:br>
            <a:r>
              <a:rPr lang="en-US" sz="1500" dirty="0"/>
              <a:t>     In order to keep yourself safe and                    </a:t>
            </a:r>
            <a:br>
              <a:rPr lang="en-US" sz="1500" dirty="0"/>
            </a:br>
            <a:r>
              <a:rPr lang="en-US" sz="1500" dirty="0"/>
              <a:t>     prevent the dog from acquiring a bite </a:t>
            </a:r>
            <a:br>
              <a:rPr lang="en-US" sz="1500" dirty="0"/>
            </a:br>
            <a:r>
              <a:rPr lang="en-US" sz="1500" dirty="0"/>
              <a:t>     history, learning to read canine body</a:t>
            </a:r>
            <a:br>
              <a:rPr lang="en-US" sz="1500" dirty="0"/>
            </a:br>
            <a:r>
              <a:rPr lang="en-US" sz="1500" dirty="0"/>
              <a:t>     language is first on the list of priorities</a:t>
            </a:r>
            <a:br>
              <a:rPr lang="en-US" sz="1500" dirty="0"/>
            </a:br>
            <a:r>
              <a:rPr lang="en-US" sz="1500" dirty="0"/>
              <a:t>     as a dog handler.                                                                                                   </a:t>
            </a:r>
            <a:br>
              <a:rPr lang="en-US" sz="1500" dirty="0"/>
            </a:br>
            <a:br>
              <a:rPr lang="en-US" sz="1500" dirty="0"/>
            </a:br>
            <a:br>
              <a:rPr lang="en-US" sz="1500" dirty="0"/>
            </a:br>
            <a:r>
              <a:rPr lang="en-US" sz="1500" dirty="0"/>
              <a:t>                                                                                                                                                                                         </a:t>
            </a:r>
          </a:p>
        </p:txBody>
      </p:sp>
      <p:pic>
        <p:nvPicPr>
          <p:cNvPr id="3" name="Picture 2">
            <a:extLst>
              <a:ext uri="{FF2B5EF4-FFF2-40B4-BE49-F238E27FC236}">
                <a16:creationId xmlns:a16="http://schemas.microsoft.com/office/drawing/2014/main" id="{FB9E3CBC-5E01-47BC-8462-F3C54D69AE39}"/>
              </a:ext>
            </a:extLst>
          </p:cNvPr>
          <p:cNvPicPr>
            <a:picLocks noChangeAspect="1"/>
          </p:cNvPicPr>
          <p:nvPr/>
        </p:nvPicPr>
        <p:blipFill>
          <a:blip r:embed="rId3"/>
          <a:stretch>
            <a:fillRect/>
          </a:stretch>
        </p:blipFill>
        <p:spPr>
          <a:xfrm>
            <a:off x="1270816" y="1863626"/>
            <a:ext cx="1819052" cy="1792905"/>
          </a:xfrm>
          <a:prstGeom prst="rect">
            <a:avLst/>
          </a:prstGeom>
        </p:spPr>
      </p:pic>
      <p:pic>
        <p:nvPicPr>
          <p:cNvPr id="5" name="Picture 4">
            <a:extLst>
              <a:ext uri="{FF2B5EF4-FFF2-40B4-BE49-F238E27FC236}">
                <a16:creationId xmlns:a16="http://schemas.microsoft.com/office/drawing/2014/main" id="{6B11D157-F0D9-4E60-8678-4D769C75700C}"/>
              </a:ext>
            </a:extLst>
          </p:cNvPr>
          <p:cNvPicPr>
            <a:picLocks noChangeAspect="1"/>
          </p:cNvPicPr>
          <p:nvPr/>
        </p:nvPicPr>
        <p:blipFill>
          <a:blip r:embed="rId4"/>
          <a:stretch>
            <a:fillRect/>
          </a:stretch>
        </p:blipFill>
        <p:spPr>
          <a:xfrm>
            <a:off x="5771730" y="1839273"/>
            <a:ext cx="2051913" cy="1459559"/>
          </a:xfrm>
          <a:prstGeom prst="rect">
            <a:avLst/>
          </a:prstGeom>
        </p:spPr>
      </p:pic>
      <p:pic>
        <p:nvPicPr>
          <p:cNvPr id="7" name="Picture 6" descr="A large brown dog lying on a bed&#10;&#10;Description generated with very high confidence">
            <a:extLst>
              <a:ext uri="{FF2B5EF4-FFF2-40B4-BE49-F238E27FC236}">
                <a16:creationId xmlns:a16="http://schemas.microsoft.com/office/drawing/2014/main" id="{6B1DF721-EB13-4D53-A1C5-92F524882764}"/>
              </a:ext>
            </a:extLst>
          </p:cNvPr>
          <p:cNvPicPr>
            <a:picLocks noChangeAspect="1"/>
          </p:cNvPicPr>
          <p:nvPr/>
        </p:nvPicPr>
        <p:blipFill>
          <a:blip r:embed="rId5"/>
          <a:stretch>
            <a:fillRect/>
          </a:stretch>
        </p:blipFill>
        <p:spPr>
          <a:xfrm>
            <a:off x="3886199" y="3684811"/>
            <a:ext cx="1424306" cy="1899074"/>
          </a:xfrm>
          <a:prstGeom prst="rect">
            <a:avLst/>
          </a:prstGeom>
        </p:spPr>
      </p:pic>
      <p:pic>
        <p:nvPicPr>
          <p:cNvPr id="9" name="Picture 8">
            <a:extLst>
              <a:ext uri="{FF2B5EF4-FFF2-40B4-BE49-F238E27FC236}">
                <a16:creationId xmlns:a16="http://schemas.microsoft.com/office/drawing/2014/main" id="{E586A0FA-E848-454F-AAB3-D2763A79D621}"/>
              </a:ext>
            </a:extLst>
          </p:cNvPr>
          <p:cNvPicPr>
            <a:picLocks noChangeAspect="1"/>
          </p:cNvPicPr>
          <p:nvPr/>
        </p:nvPicPr>
        <p:blipFill>
          <a:blip r:embed="rId6"/>
          <a:stretch>
            <a:fillRect/>
          </a:stretch>
        </p:blipFill>
        <p:spPr>
          <a:xfrm>
            <a:off x="6024088" y="4634348"/>
            <a:ext cx="1790128" cy="1338803"/>
          </a:xfrm>
          <a:prstGeom prst="rect">
            <a:avLst/>
          </a:prstGeom>
        </p:spPr>
      </p:pic>
      <p:sp>
        <p:nvSpPr>
          <p:cNvPr id="8" name="Title 1">
            <a:extLst>
              <a:ext uri="{FF2B5EF4-FFF2-40B4-BE49-F238E27FC236}">
                <a16:creationId xmlns:a16="http://schemas.microsoft.com/office/drawing/2014/main" id="{68C63EC6-871C-4C2E-AB67-689ED45C522F}"/>
              </a:ext>
            </a:extLst>
          </p:cNvPr>
          <p:cNvSpPr txBox="1">
            <a:spLocks/>
          </p:cNvSpPr>
          <p:nvPr/>
        </p:nvSpPr>
        <p:spPr>
          <a:xfrm>
            <a:off x="612648" y="228600"/>
            <a:ext cx="81534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US" dirty="0"/>
              <a:t>Canine Body Language</a:t>
            </a:r>
          </a:p>
        </p:txBody>
      </p:sp>
    </p:spTree>
    <p:extLst>
      <p:ext uri="{BB962C8B-B14F-4D97-AF65-F5344CB8AC3E}">
        <p14:creationId xmlns:p14="http://schemas.microsoft.com/office/powerpoint/2010/main" val="2755101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697F-2E1A-418C-B70D-3CA2341D7F13}"/>
              </a:ext>
            </a:extLst>
          </p:cNvPr>
          <p:cNvSpPr>
            <a:spLocks noGrp="1"/>
          </p:cNvSpPr>
          <p:nvPr>
            <p:ph type="title"/>
          </p:nvPr>
        </p:nvSpPr>
        <p:spPr>
          <a:xfrm>
            <a:off x="484583" y="1196789"/>
            <a:ext cx="8200019" cy="4322583"/>
          </a:xfrm>
        </p:spPr>
        <p:txBody>
          <a:bodyPr/>
          <a:lstStyle/>
          <a:p>
            <a:r>
              <a:rPr lang="en-US" dirty="0"/>
              <a:t>                                                                       </a:t>
            </a:r>
          </a:p>
        </p:txBody>
      </p:sp>
      <p:pic>
        <p:nvPicPr>
          <p:cNvPr id="10" name="Picture 9">
            <a:extLst>
              <a:ext uri="{FF2B5EF4-FFF2-40B4-BE49-F238E27FC236}">
                <a16:creationId xmlns:a16="http://schemas.microsoft.com/office/drawing/2014/main" id="{272A446E-F7E2-44D6-AA99-73256DE00CD4}"/>
              </a:ext>
            </a:extLst>
          </p:cNvPr>
          <p:cNvPicPr>
            <a:picLocks noChangeAspect="1"/>
          </p:cNvPicPr>
          <p:nvPr/>
        </p:nvPicPr>
        <p:blipFill>
          <a:blip r:embed="rId3"/>
          <a:stretch>
            <a:fillRect/>
          </a:stretch>
        </p:blipFill>
        <p:spPr>
          <a:xfrm>
            <a:off x="1447800" y="2057400"/>
            <a:ext cx="6131498" cy="3975792"/>
          </a:xfrm>
          <a:prstGeom prst="rect">
            <a:avLst/>
          </a:prstGeom>
        </p:spPr>
      </p:pic>
    </p:spTree>
    <p:extLst>
      <p:ext uri="{BB962C8B-B14F-4D97-AF65-F5344CB8AC3E}">
        <p14:creationId xmlns:p14="http://schemas.microsoft.com/office/powerpoint/2010/main" val="951167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9071F9-184C-410D-A0D8-E14669B1ECF8}"/>
              </a:ext>
            </a:extLst>
          </p:cNvPr>
          <p:cNvSpPr>
            <a:spLocks noGrp="1"/>
          </p:cNvSpPr>
          <p:nvPr>
            <p:ph type="body" idx="1"/>
          </p:nvPr>
        </p:nvSpPr>
        <p:spPr>
          <a:xfrm>
            <a:off x="474710" y="1937867"/>
            <a:ext cx="2210150" cy="837480"/>
          </a:xfrm>
        </p:spPr>
        <p:txBody>
          <a:bodyPr/>
          <a:lstStyle/>
          <a:p>
            <a:r>
              <a:rPr lang="en-US" dirty="0"/>
              <a:t>Two Recommended by Mike Shikashio</a:t>
            </a:r>
          </a:p>
        </p:txBody>
      </p:sp>
      <p:sp>
        <p:nvSpPr>
          <p:cNvPr id="4" name="Text Placeholder 3">
            <a:extLst>
              <a:ext uri="{FF2B5EF4-FFF2-40B4-BE49-F238E27FC236}">
                <a16:creationId xmlns:a16="http://schemas.microsoft.com/office/drawing/2014/main" id="{3850FD1B-B9EA-47ED-A72A-454B5231C07A}"/>
              </a:ext>
            </a:extLst>
          </p:cNvPr>
          <p:cNvSpPr>
            <a:spLocks noGrp="1"/>
          </p:cNvSpPr>
          <p:nvPr>
            <p:ph type="body" sz="half" idx="15"/>
          </p:nvPr>
        </p:nvSpPr>
        <p:spPr/>
        <p:txBody>
          <a:bodyPr>
            <a:normAutofit/>
          </a:bodyPr>
          <a:lstStyle/>
          <a:p>
            <a:r>
              <a:rPr lang="en-US" dirty="0"/>
              <a:t>Baskerville</a:t>
            </a:r>
          </a:p>
          <a:p>
            <a:pPr marL="214313" indent="-214313">
              <a:buFont typeface="Arial" panose="020B0604020202020204" pitchFamily="34" charset="0"/>
              <a:buChar char="•"/>
            </a:pPr>
            <a:endParaRPr lang="en-US" dirty="0"/>
          </a:p>
          <a:p>
            <a:pPr marL="214313" indent="-214313">
              <a:buFont typeface="Arial" panose="020B0604020202020204" pitchFamily="34" charset="0"/>
              <a:buChar char="•"/>
            </a:pPr>
            <a:endParaRPr lang="en-US" dirty="0"/>
          </a:p>
          <a:p>
            <a:pPr marL="214313" indent="-214313">
              <a:buFont typeface="Arial" panose="020B0604020202020204" pitchFamily="34" charset="0"/>
              <a:buChar char="•"/>
            </a:pPr>
            <a:endParaRPr lang="en-US" dirty="0"/>
          </a:p>
          <a:p>
            <a:pPr marL="214313" indent="-214313">
              <a:buFont typeface="Arial" panose="020B0604020202020204" pitchFamily="34" charset="0"/>
              <a:buChar char="•"/>
            </a:pPr>
            <a:endParaRPr lang="en-US" dirty="0"/>
          </a:p>
          <a:p>
            <a:r>
              <a:rPr lang="en-US" dirty="0"/>
              <a:t>                                </a:t>
            </a:r>
          </a:p>
          <a:p>
            <a:r>
              <a:rPr lang="en-US" dirty="0"/>
              <a:t>			    </a:t>
            </a:r>
          </a:p>
          <a:p>
            <a:endParaRPr lang="en-US" dirty="0"/>
          </a:p>
          <a:p>
            <a:endParaRPr lang="en-US" dirty="0"/>
          </a:p>
          <a:p>
            <a:r>
              <a:rPr lang="en-US" dirty="0"/>
              <a:t>Morrco –   custom made</a:t>
            </a:r>
          </a:p>
          <a:p>
            <a:r>
              <a:rPr lang="en-US" dirty="0"/>
              <a:t>Boston Terrier leather </a:t>
            </a:r>
          </a:p>
          <a:p>
            <a:r>
              <a:rPr lang="en-US" sz="750" dirty="0"/>
              <a:t>(also have 10 sizes of plastic as opposed to 6)</a:t>
            </a:r>
            <a:r>
              <a:rPr lang="en-US" dirty="0"/>
              <a:t>				</a:t>
            </a:r>
          </a:p>
        </p:txBody>
      </p:sp>
      <p:sp>
        <p:nvSpPr>
          <p:cNvPr id="5" name="Text Placeholder 4">
            <a:extLst>
              <a:ext uri="{FF2B5EF4-FFF2-40B4-BE49-F238E27FC236}">
                <a16:creationId xmlns:a16="http://schemas.microsoft.com/office/drawing/2014/main" id="{F5DB2EF5-9DED-495E-A686-EFA417A58231}"/>
              </a:ext>
            </a:extLst>
          </p:cNvPr>
          <p:cNvSpPr>
            <a:spLocks noGrp="1"/>
          </p:cNvSpPr>
          <p:nvPr>
            <p:ph type="body" sz="quarter" idx="3"/>
          </p:nvPr>
        </p:nvSpPr>
        <p:spPr>
          <a:xfrm>
            <a:off x="3125953" y="1826872"/>
            <a:ext cx="1603838" cy="345497"/>
          </a:xfrm>
        </p:spPr>
        <p:txBody>
          <a:bodyPr/>
          <a:lstStyle/>
          <a:p>
            <a:r>
              <a:rPr lang="en-US" dirty="0"/>
              <a:t>How to Train</a:t>
            </a:r>
          </a:p>
        </p:txBody>
      </p:sp>
      <p:sp>
        <p:nvSpPr>
          <p:cNvPr id="6" name="Text Placeholder 5">
            <a:extLst>
              <a:ext uri="{FF2B5EF4-FFF2-40B4-BE49-F238E27FC236}">
                <a16:creationId xmlns:a16="http://schemas.microsoft.com/office/drawing/2014/main" id="{9638D846-7A0F-40E7-9A02-726E9BFDE433}"/>
              </a:ext>
            </a:extLst>
          </p:cNvPr>
          <p:cNvSpPr>
            <a:spLocks noGrp="1"/>
          </p:cNvSpPr>
          <p:nvPr>
            <p:ph type="body" sz="half" idx="16"/>
          </p:nvPr>
        </p:nvSpPr>
        <p:spPr>
          <a:xfrm>
            <a:off x="2912744" y="2118014"/>
            <a:ext cx="2210096" cy="3431490"/>
          </a:xfrm>
        </p:spPr>
        <p:txBody>
          <a:bodyPr/>
          <a:lstStyle/>
          <a:p>
            <a:r>
              <a:rPr lang="en-US" dirty="0"/>
              <a:t>Conventional Counter-Conditioning Method</a:t>
            </a:r>
          </a:p>
          <a:p>
            <a:endParaRPr lang="en-US" dirty="0"/>
          </a:p>
          <a:p>
            <a:endParaRPr lang="en-US" dirty="0"/>
          </a:p>
          <a:p>
            <a:endParaRPr lang="en-US" dirty="0"/>
          </a:p>
          <a:p>
            <a:endParaRPr lang="en-US" sz="900" dirty="0"/>
          </a:p>
          <a:p>
            <a:r>
              <a:rPr lang="en-US" sz="900" b="1" dirty="0"/>
              <a:t>Chirag Patel –Teaching A Dog to Wear A  Muzzle - Youtube </a:t>
            </a:r>
          </a:p>
          <a:p>
            <a:r>
              <a:rPr lang="en-US" dirty="0"/>
              <a:t>Hands Free Method </a:t>
            </a:r>
          </a:p>
          <a:p>
            <a:endParaRPr lang="en-US" sz="750" dirty="0"/>
          </a:p>
        </p:txBody>
      </p:sp>
      <p:pic>
        <p:nvPicPr>
          <p:cNvPr id="13" name="Picture 12">
            <a:extLst>
              <a:ext uri="{FF2B5EF4-FFF2-40B4-BE49-F238E27FC236}">
                <a16:creationId xmlns:a16="http://schemas.microsoft.com/office/drawing/2014/main" id="{8B7A1779-ACA9-4958-97DB-6DA40572B134}"/>
              </a:ext>
            </a:extLst>
          </p:cNvPr>
          <p:cNvPicPr>
            <a:picLocks noChangeAspect="1"/>
          </p:cNvPicPr>
          <p:nvPr/>
        </p:nvPicPr>
        <p:blipFill>
          <a:blip r:embed="rId3"/>
          <a:stretch>
            <a:fillRect/>
          </a:stretch>
        </p:blipFill>
        <p:spPr>
          <a:xfrm>
            <a:off x="1598200" y="3139879"/>
            <a:ext cx="984948" cy="960401"/>
          </a:xfrm>
          <a:prstGeom prst="rect">
            <a:avLst/>
          </a:prstGeom>
        </p:spPr>
      </p:pic>
      <p:pic>
        <p:nvPicPr>
          <p:cNvPr id="15" name="Picture 14">
            <a:extLst>
              <a:ext uri="{FF2B5EF4-FFF2-40B4-BE49-F238E27FC236}">
                <a16:creationId xmlns:a16="http://schemas.microsoft.com/office/drawing/2014/main" id="{D89BD5CC-D40A-4850-8E01-B1A9F0C2767A}"/>
              </a:ext>
            </a:extLst>
          </p:cNvPr>
          <p:cNvPicPr>
            <a:picLocks noChangeAspect="1"/>
          </p:cNvPicPr>
          <p:nvPr/>
        </p:nvPicPr>
        <p:blipFill>
          <a:blip r:embed="rId4"/>
          <a:stretch>
            <a:fillRect/>
          </a:stretch>
        </p:blipFill>
        <p:spPr>
          <a:xfrm>
            <a:off x="3012585" y="2498344"/>
            <a:ext cx="1717206" cy="862886"/>
          </a:xfrm>
          <a:prstGeom prst="rect">
            <a:avLst/>
          </a:prstGeom>
        </p:spPr>
      </p:pic>
      <p:pic>
        <p:nvPicPr>
          <p:cNvPr id="16" name="Picture 15">
            <a:extLst>
              <a:ext uri="{FF2B5EF4-FFF2-40B4-BE49-F238E27FC236}">
                <a16:creationId xmlns:a16="http://schemas.microsoft.com/office/drawing/2014/main" id="{CB1D82FA-8735-4C2F-839E-1F0E5314B81F}"/>
              </a:ext>
            </a:extLst>
          </p:cNvPr>
          <p:cNvPicPr>
            <a:picLocks noChangeAspect="1"/>
          </p:cNvPicPr>
          <p:nvPr/>
        </p:nvPicPr>
        <p:blipFill>
          <a:blip r:embed="rId5"/>
          <a:stretch>
            <a:fillRect/>
          </a:stretch>
        </p:blipFill>
        <p:spPr>
          <a:xfrm>
            <a:off x="3012586" y="4294687"/>
            <a:ext cx="1771247" cy="1107884"/>
          </a:xfrm>
          <a:prstGeom prst="rect">
            <a:avLst/>
          </a:prstGeom>
        </p:spPr>
      </p:pic>
      <p:pic>
        <p:nvPicPr>
          <p:cNvPr id="17" name="Picture 16">
            <a:extLst>
              <a:ext uri="{FF2B5EF4-FFF2-40B4-BE49-F238E27FC236}">
                <a16:creationId xmlns:a16="http://schemas.microsoft.com/office/drawing/2014/main" id="{E2390006-CBF7-4666-9444-98E98DC2899C}"/>
              </a:ext>
            </a:extLst>
          </p:cNvPr>
          <p:cNvPicPr>
            <a:picLocks noChangeAspect="1"/>
          </p:cNvPicPr>
          <p:nvPr/>
        </p:nvPicPr>
        <p:blipFill>
          <a:blip r:embed="rId6"/>
          <a:stretch>
            <a:fillRect/>
          </a:stretch>
        </p:blipFill>
        <p:spPr>
          <a:xfrm>
            <a:off x="336948" y="4246109"/>
            <a:ext cx="1308925" cy="602521"/>
          </a:xfrm>
          <a:prstGeom prst="rect">
            <a:avLst/>
          </a:prstGeom>
        </p:spPr>
      </p:pic>
      <p:pic>
        <p:nvPicPr>
          <p:cNvPr id="21" name="Picture 20">
            <a:extLst>
              <a:ext uri="{FF2B5EF4-FFF2-40B4-BE49-F238E27FC236}">
                <a16:creationId xmlns:a16="http://schemas.microsoft.com/office/drawing/2014/main" id="{701AE6B6-86FA-407E-AE28-27F8FB5B1864}"/>
              </a:ext>
            </a:extLst>
          </p:cNvPr>
          <p:cNvPicPr>
            <a:picLocks noChangeAspect="1"/>
          </p:cNvPicPr>
          <p:nvPr/>
        </p:nvPicPr>
        <p:blipFill>
          <a:blip r:embed="rId7"/>
          <a:stretch>
            <a:fillRect/>
          </a:stretch>
        </p:blipFill>
        <p:spPr>
          <a:xfrm>
            <a:off x="388913" y="3139879"/>
            <a:ext cx="1114477" cy="960401"/>
          </a:xfrm>
          <a:prstGeom prst="rect">
            <a:avLst/>
          </a:prstGeom>
        </p:spPr>
      </p:pic>
      <p:pic>
        <p:nvPicPr>
          <p:cNvPr id="23" name="Picture 22">
            <a:extLst>
              <a:ext uri="{FF2B5EF4-FFF2-40B4-BE49-F238E27FC236}">
                <a16:creationId xmlns:a16="http://schemas.microsoft.com/office/drawing/2014/main" id="{95BB25BC-328C-4718-B47F-A6F02F90ACC6}"/>
              </a:ext>
            </a:extLst>
          </p:cNvPr>
          <p:cNvPicPr>
            <a:picLocks noChangeAspect="1"/>
          </p:cNvPicPr>
          <p:nvPr/>
        </p:nvPicPr>
        <p:blipFill>
          <a:blip r:embed="rId8"/>
          <a:stretch>
            <a:fillRect/>
          </a:stretch>
        </p:blipFill>
        <p:spPr>
          <a:xfrm>
            <a:off x="5623430" y="2343150"/>
            <a:ext cx="557213" cy="1314450"/>
          </a:xfrm>
          <a:prstGeom prst="rect">
            <a:avLst/>
          </a:prstGeom>
        </p:spPr>
      </p:pic>
      <p:sp>
        <p:nvSpPr>
          <p:cNvPr id="24" name="Text Placeholder 4">
            <a:extLst>
              <a:ext uri="{FF2B5EF4-FFF2-40B4-BE49-F238E27FC236}">
                <a16:creationId xmlns:a16="http://schemas.microsoft.com/office/drawing/2014/main" id="{7D84F232-E426-471E-A43D-B8020A7E2EEE}"/>
              </a:ext>
            </a:extLst>
          </p:cNvPr>
          <p:cNvSpPr txBox="1">
            <a:spLocks/>
          </p:cNvSpPr>
          <p:nvPr/>
        </p:nvSpPr>
        <p:spPr>
          <a:xfrm>
            <a:off x="6401146" y="1847456"/>
            <a:ext cx="2202181" cy="345497"/>
          </a:xfrm>
          <a:prstGeom prst="rect">
            <a:avLst/>
          </a:prstGeom>
        </p:spPr>
        <p:txBody>
          <a:bodyPr vert="horz" lIns="68580" tIns="34290" rIns="68580" bIns="34290" rtlCol="0" anchor="b">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2400" b="0" i="0" kern="1200">
                <a:solidFill>
                  <a:schemeClr val="accent1"/>
                </a:solidFill>
                <a:latin typeface="+mj-lt"/>
                <a:ea typeface="+mj-ea"/>
                <a:cs typeface="+mj-cs"/>
              </a:defRPr>
            </a:lvl1pPr>
            <a:lvl2pPr marL="457200" indent="0" algn="l" defTabSz="457200" rtl="0" eaLnBrk="1" latinLnBrk="0" hangingPunct="1">
              <a:spcBef>
                <a:spcPts val="1000"/>
              </a:spcBef>
              <a:spcAft>
                <a:spcPts val="0"/>
              </a:spcAft>
              <a:buClr>
                <a:schemeClr val="accent1"/>
              </a:buClr>
              <a:buSzPct val="80000"/>
              <a:buFont typeface="Wingdings 3" charset="2"/>
              <a:buNone/>
              <a:defRPr sz="2000" b="1"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800" b="1"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b="1" i="0" kern="1200">
                <a:solidFill>
                  <a:schemeClr val="tx1"/>
                </a:solidFill>
                <a:latin typeface="+mj-lt"/>
                <a:ea typeface="+mj-ea"/>
                <a:cs typeface="+mj-cs"/>
              </a:defRPr>
            </a:lvl9pPr>
          </a:lstStyle>
          <a:p>
            <a:r>
              <a:rPr lang="en-US" sz="1350" dirty="0"/>
              <a:t>Unable to Reach Mouth </a:t>
            </a:r>
          </a:p>
        </p:txBody>
      </p:sp>
      <p:pic>
        <p:nvPicPr>
          <p:cNvPr id="25" name="Picture 24">
            <a:extLst>
              <a:ext uri="{FF2B5EF4-FFF2-40B4-BE49-F238E27FC236}">
                <a16:creationId xmlns:a16="http://schemas.microsoft.com/office/drawing/2014/main" id="{013DFBBC-6375-4719-AE99-2AFED3C0B53B}"/>
              </a:ext>
            </a:extLst>
          </p:cNvPr>
          <p:cNvPicPr>
            <a:picLocks noChangeAspect="1"/>
          </p:cNvPicPr>
          <p:nvPr/>
        </p:nvPicPr>
        <p:blipFill>
          <a:blip r:embed="rId9"/>
          <a:stretch>
            <a:fillRect/>
          </a:stretch>
        </p:blipFill>
        <p:spPr>
          <a:xfrm>
            <a:off x="5919233" y="4249341"/>
            <a:ext cx="585788" cy="1300163"/>
          </a:xfrm>
          <a:prstGeom prst="rect">
            <a:avLst/>
          </a:prstGeom>
        </p:spPr>
      </p:pic>
      <p:pic>
        <p:nvPicPr>
          <p:cNvPr id="26" name="Picture 25">
            <a:extLst>
              <a:ext uri="{FF2B5EF4-FFF2-40B4-BE49-F238E27FC236}">
                <a16:creationId xmlns:a16="http://schemas.microsoft.com/office/drawing/2014/main" id="{07A561CA-C082-4706-B773-4AE58A8270CF}"/>
              </a:ext>
            </a:extLst>
          </p:cNvPr>
          <p:cNvPicPr>
            <a:picLocks noChangeAspect="1"/>
          </p:cNvPicPr>
          <p:nvPr/>
        </p:nvPicPr>
        <p:blipFill>
          <a:blip r:embed="rId10"/>
          <a:stretch>
            <a:fillRect/>
          </a:stretch>
        </p:blipFill>
        <p:spPr>
          <a:xfrm>
            <a:off x="6909834" y="3342365"/>
            <a:ext cx="1893722" cy="861137"/>
          </a:xfrm>
          <a:prstGeom prst="rect">
            <a:avLst/>
          </a:prstGeom>
        </p:spPr>
      </p:pic>
      <p:sp>
        <p:nvSpPr>
          <p:cNvPr id="27" name="Rectangle 26">
            <a:extLst>
              <a:ext uri="{FF2B5EF4-FFF2-40B4-BE49-F238E27FC236}">
                <a16:creationId xmlns:a16="http://schemas.microsoft.com/office/drawing/2014/main" id="{C6A8C900-4C5F-43D8-AFE6-2659391CAFDF}"/>
              </a:ext>
            </a:extLst>
          </p:cNvPr>
          <p:cNvSpPr/>
          <p:nvPr/>
        </p:nvSpPr>
        <p:spPr>
          <a:xfrm>
            <a:off x="6212128" y="2498344"/>
            <a:ext cx="2887157" cy="253916"/>
          </a:xfrm>
          <a:prstGeom prst="rect">
            <a:avLst/>
          </a:prstGeom>
        </p:spPr>
        <p:txBody>
          <a:bodyPr wrap="square">
            <a:spAutoFit/>
          </a:bodyPr>
          <a:lstStyle/>
          <a:p>
            <a:r>
              <a:rPr lang="en-US" sz="1050" dirty="0">
                <a:solidFill>
                  <a:srgbClr val="FFFF00"/>
                </a:solidFill>
                <a:hlinkClick r:id="rId11"/>
              </a:rPr>
              <a:t>https://www.kongcompany.com/recipes/</a:t>
            </a:r>
            <a:endParaRPr lang="en-US" sz="1050" dirty="0">
              <a:solidFill>
                <a:srgbClr val="FFFF00"/>
              </a:solidFill>
            </a:endParaRPr>
          </a:p>
        </p:txBody>
      </p:sp>
      <p:sp>
        <p:nvSpPr>
          <p:cNvPr id="29" name="Rectangle 28">
            <a:extLst>
              <a:ext uri="{FF2B5EF4-FFF2-40B4-BE49-F238E27FC236}">
                <a16:creationId xmlns:a16="http://schemas.microsoft.com/office/drawing/2014/main" id="{D97723B3-C062-46C8-85EA-CB6C57C9CCF3}"/>
              </a:ext>
            </a:extLst>
          </p:cNvPr>
          <p:cNvSpPr/>
          <p:nvPr/>
        </p:nvSpPr>
        <p:spPr>
          <a:xfrm>
            <a:off x="6733657" y="4668590"/>
            <a:ext cx="2246074" cy="276999"/>
          </a:xfrm>
          <a:prstGeom prst="rect">
            <a:avLst/>
          </a:prstGeom>
        </p:spPr>
        <p:txBody>
          <a:bodyPr wrap="square">
            <a:spAutoFit/>
          </a:bodyPr>
          <a:lstStyle/>
          <a:p>
            <a:r>
              <a:rPr lang="en-US" sz="1200" dirty="0"/>
              <a:t>Mixed canned food with liquid </a:t>
            </a:r>
          </a:p>
        </p:txBody>
      </p:sp>
      <p:sp>
        <p:nvSpPr>
          <p:cNvPr id="18" name="Title 1">
            <a:extLst>
              <a:ext uri="{FF2B5EF4-FFF2-40B4-BE49-F238E27FC236}">
                <a16:creationId xmlns:a16="http://schemas.microsoft.com/office/drawing/2014/main" id="{1FA79398-1CDD-41A5-A0C0-6357ADEBBDC2}"/>
              </a:ext>
            </a:extLst>
          </p:cNvPr>
          <p:cNvSpPr txBox="1">
            <a:spLocks/>
          </p:cNvSpPr>
          <p:nvPr/>
        </p:nvSpPr>
        <p:spPr>
          <a:xfrm>
            <a:off x="612648" y="228600"/>
            <a:ext cx="81534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US" dirty="0"/>
              <a:t>Muzzles</a:t>
            </a:r>
          </a:p>
        </p:txBody>
      </p:sp>
    </p:spTree>
    <p:extLst>
      <p:ext uri="{BB962C8B-B14F-4D97-AF65-F5344CB8AC3E}">
        <p14:creationId xmlns:p14="http://schemas.microsoft.com/office/powerpoint/2010/main" val="3458284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9BC89-DF0E-4AC2-B941-E27F1ADEC65C}"/>
              </a:ext>
            </a:extLst>
          </p:cNvPr>
          <p:cNvSpPr>
            <a:spLocks noGrp="1"/>
          </p:cNvSpPr>
          <p:nvPr>
            <p:ph type="title"/>
          </p:nvPr>
        </p:nvSpPr>
        <p:spPr/>
        <p:txBody>
          <a:bodyPr>
            <a:normAutofit fontScale="90000"/>
          </a:bodyPr>
          <a:lstStyle/>
          <a:p>
            <a:pPr algn="ctr"/>
            <a:r>
              <a:rPr lang="en-US" dirty="0"/>
              <a:t>Two Points of Contact When Needed</a:t>
            </a:r>
          </a:p>
        </p:txBody>
      </p:sp>
      <p:pic>
        <p:nvPicPr>
          <p:cNvPr id="4" name="Content Placeholder 3">
            <a:extLst>
              <a:ext uri="{FF2B5EF4-FFF2-40B4-BE49-F238E27FC236}">
                <a16:creationId xmlns:a16="http://schemas.microsoft.com/office/drawing/2014/main" id="{91F78867-6605-499E-AADD-7D3681C03807}"/>
              </a:ext>
            </a:extLst>
          </p:cNvPr>
          <p:cNvPicPr>
            <a:picLocks noGrp="1" noChangeAspect="1"/>
          </p:cNvPicPr>
          <p:nvPr>
            <p:ph idx="1"/>
          </p:nvPr>
        </p:nvPicPr>
        <p:blipFill>
          <a:blip r:embed="rId3"/>
          <a:stretch>
            <a:fillRect/>
          </a:stretch>
        </p:blipFill>
        <p:spPr>
          <a:xfrm>
            <a:off x="421803" y="2605204"/>
            <a:ext cx="1758759" cy="2243456"/>
          </a:xfrm>
          <a:prstGeom prst="rect">
            <a:avLst/>
          </a:prstGeom>
        </p:spPr>
      </p:pic>
      <p:pic>
        <p:nvPicPr>
          <p:cNvPr id="5" name="Picture 4">
            <a:extLst>
              <a:ext uri="{FF2B5EF4-FFF2-40B4-BE49-F238E27FC236}">
                <a16:creationId xmlns:a16="http://schemas.microsoft.com/office/drawing/2014/main" id="{92C8ADFF-CC2A-41D0-98F8-FD08159962AB}"/>
              </a:ext>
            </a:extLst>
          </p:cNvPr>
          <p:cNvPicPr>
            <a:picLocks noChangeAspect="1"/>
          </p:cNvPicPr>
          <p:nvPr/>
        </p:nvPicPr>
        <p:blipFill>
          <a:blip r:embed="rId4"/>
          <a:stretch>
            <a:fillRect/>
          </a:stretch>
        </p:blipFill>
        <p:spPr>
          <a:xfrm>
            <a:off x="3667882" y="2605204"/>
            <a:ext cx="1619213" cy="2234262"/>
          </a:xfrm>
          <a:prstGeom prst="rect">
            <a:avLst/>
          </a:prstGeom>
        </p:spPr>
      </p:pic>
      <p:pic>
        <p:nvPicPr>
          <p:cNvPr id="7" name="Picture 6">
            <a:extLst>
              <a:ext uri="{FF2B5EF4-FFF2-40B4-BE49-F238E27FC236}">
                <a16:creationId xmlns:a16="http://schemas.microsoft.com/office/drawing/2014/main" id="{CB3164BC-301D-4A1B-A78D-C11D8FE1CAD2}"/>
              </a:ext>
            </a:extLst>
          </p:cNvPr>
          <p:cNvPicPr>
            <a:picLocks noChangeAspect="1"/>
          </p:cNvPicPr>
          <p:nvPr/>
        </p:nvPicPr>
        <p:blipFill>
          <a:blip r:embed="rId5"/>
          <a:stretch>
            <a:fillRect/>
          </a:stretch>
        </p:blipFill>
        <p:spPr>
          <a:xfrm>
            <a:off x="6249328" y="2323452"/>
            <a:ext cx="1097447" cy="1474543"/>
          </a:xfrm>
          <a:prstGeom prst="rect">
            <a:avLst/>
          </a:prstGeom>
        </p:spPr>
      </p:pic>
      <p:sp>
        <p:nvSpPr>
          <p:cNvPr id="8" name="TextBox 7">
            <a:extLst>
              <a:ext uri="{FF2B5EF4-FFF2-40B4-BE49-F238E27FC236}">
                <a16:creationId xmlns:a16="http://schemas.microsoft.com/office/drawing/2014/main" id="{D101545C-4ABE-4206-88DC-11D4F86253FF}"/>
              </a:ext>
            </a:extLst>
          </p:cNvPr>
          <p:cNvSpPr txBox="1"/>
          <p:nvPr/>
        </p:nvSpPr>
        <p:spPr>
          <a:xfrm>
            <a:off x="421803" y="5006687"/>
            <a:ext cx="8266621" cy="715581"/>
          </a:xfrm>
          <a:prstGeom prst="rect">
            <a:avLst/>
          </a:prstGeom>
          <a:noFill/>
        </p:spPr>
        <p:txBody>
          <a:bodyPr wrap="square" rtlCol="0">
            <a:spAutoFit/>
          </a:bodyPr>
          <a:lstStyle/>
          <a:p>
            <a:r>
              <a:rPr lang="en-US" sz="1350" dirty="0"/>
              <a:t>Coupler attached to		                 Coupler attached                     Waist Leash – handlers that  </a:t>
            </a:r>
          </a:p>
          <a:p>
            <a:r>
              <a:rPr lang="en-US" sz="1350" dirty="0"/>
              <a:t>Harness and collar	                      to harness and Baskerville Muzzle            drop leash, play tug, training</a:t>
            </a:r>
          </a:p>
          <a:p>
            <a:r>
              <a:rPr lang="en-US" sz="1350" dirty="0"/>
              <a:t>                                                                                                                        (match dog size to handler)     </a:t>
            </a:r>
          </a:p>
        </p:txBody>
      </p:sp>
      <p:pic>
        <p:nvPicPr>
          <p:cNvPr id="9" name="Picture 8">
            <a:extLst>
              <a:ext uri="{FF2B5EF4-FFF2-40B4-BE49-F238E27FC236}">
                <a16:creationId xmlns:a16="http://schemas.microsoft.com/office/drawing/2014/main" id="{52E549CE-4F38-456F-B712-06768E6C7B47}"/>
              </a:ext>
            </a:extLst>
          </p:cNvPr>
          <p:cNvPicPr>
            <a:picLocks noChangeAspect="1"/>
          </p:cNvPicPr>
          <p:nvPr/>
        </p:nvPicPr>
        <p:blipFill>
          <a:blip r:embed="rId6"/>
          <a:stretch>
            <a:fillRect/>
          </a:stretch>
        </p:blipFill>
        <p:spPr>
          <a:xfrm>
            <a:off x="6981068" y="3726932"/>
            <a:ext cx="1707356" cy="1264444"/>
          </a:xfrm>
          <a:prstGeom prst="rect">
            <a:avLst/>
          </a:prstGeom>
        </p:spPr>
      </p:pic>
    </p:spTree>
    <p:extLst>
      <p:ext uri="{BB962C8B-B14F-4D97-AF65-F5344CB8AC3E}">
        <p14:creationId xmlns:p14="http://schemas.microsoft.com/office/powerpoint/2010/main" val="68726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697F-2E1A-418C-B70D-3CA2341D7F13}"/>
              </a:ext>
            </a:extLst>
          </p:cNvPr>
          <p:cNvSpPr>
            <a:spLocks noGrp="1"/>
          </p:cNvSpPr>
          <p:nvPr>
            <p:ph type="title"/>
          </p:nvPr>
        </p:nvSpPr>
        <p:spPr>
          <a:xfrm>
            <a:off x="484583" y="1196789"/>
            <a:ext cx="8200019" cy="4322583"/>
          </a:xfrm>
        </p:spPr>
        <p:txBody>
          <a:bodyPr/>
          <a:lstStyle/>
          <a:p>
            <a:r>
              <a:rPr lang="en-US" dirty="0"/>
              <a:t>                                                          </a:t>
            </a:r>
          </a:p>
        </p:txBody>
      </p:sp>
      <p:sp>
        <p:nvSpPr>
          <p:cNvPr id="12" name="Text Placeholder 2">
            <a:extLst>
              <a:ext uri="{FF2B5EF4-FFF2-40B4-BE49-F238E27FC236}">
                <a16:creationId xmlns:a16="http://schemas.microsoft.com/office/drawing/2014/main" id="{D237D8F6-149A-47C8-9C95-BBF222135480}"/>
              </a:ext>
            </a:extLst>
          </p:cNvPr>
          <p:cNvSpPr txBox="1">
            <a:spLocks/>
          </p:cNvSpPr>
          <p:nvPr/>
        </p:nvSpPr>
        <p:spPr>
          <a:xfrm>
            <a:off x="339709" y="1636156"/>
            <a:ext cx="8194691" cy="4554237"/>
          </a:xfrm>
          <a:prstGeom prst="rect">
            <a:avLst/>
          </a:prstGeom>
        </p:spPr>
        <p:txBody>
          <a:bodyPr>
            <a:normAutofit fontScale="92500"/>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endParaRPr lang="en-US" dirty="0"/>
          </a:p>
          <a:p>
            <a:pPr marL="0" indent="0">
              <a:buNone/>
            </a:pPr>
            <a:r>
              <a:rPr lang="en-US" dirty="0"/>
              <a:t>No Loose or </a:t>
            </a:r>
          </a:p>
          <a:p>
            <a:pPr marL="0" indent="0">
              <a:buNone/>
            </a:pPr>
            <a:r>
              <a:rPr lang="en-US" dirty="0"/>
              <a:t>dangling jewelry  </a:t>
            </a:r>
          </a:p>
          <a:p>
            <a:pPr marL="0" indent="0">
              <a:buNone/>
            </a:pPr>
            <a:r>
              <a:rPr lang="en-US" dirty="0"/>
              <a:t>                                                       Long hair – tie back</a:t>
            </a:r>
          </a:p>
          <a:p>
            <a:pPr marL="0" indent="0">
              <a:buNone/>
            </a:pPr>
            <a:r>
              <a:rPr lang="en-US" dirty="0"/>
              <a:t>                              No Loose clothing</a:t>
            </a:r>
          </a:p>
          <a:p>
            <a:pPr marL="0" indent="0">
              <a:buNone/>
            </a:pPr>
            <a:endParaRPr lang="en-US" dirty="0"/>
          </a:p>
          <a:p>
            <a:pPr marL="0" indent="0">
              <a:buNone/>
            </a:pPr>
            <a:r>
              <a:rPr lang="en-US" dirty="0"/>
              <a:t>                                                        </a:t>
            </a:r>
          </a:p>
          <a:p>
            <a:pPr marL="0" indent="0">
              <a:buNone/>
            </a:pPr>
            <a:r>
              <a:rPr lang="en-US" dirty="0"/>
              <a:t>                                                </a:t>
            </a:r>
          </a:p>
          <a:p>
            <a:pPr marL="0" indent="0">
              <a:buNone/>
            </a:pPr>
            <a:r>
              <a:rPr lang="en-US" dirty="0"/>
              <a:t>                                                                                                           </a:t>
            </a:r>
          </a:p>
        </p:txBody>
      </p:sp>
      <p:pic>
        <p:nvPicPr>
          <p:cNvPr id="4" name="Picture 3">
            <a:extLst>
              <a:ext uri="{FF2B5EF4-FFF2-40B4-BE49-F238E27FC236}">
                <a16:creationId xmlns:a16="http://schemas.microsoft.com/office/drawing/2014/main" id="{86106CC7-F7FB-4A2E-8E9B-5B0949569CF9}"/>
              </a:ext>
            </a:extLst>
          </p:cNvPr>
          <p:cNvPicPr>
            <a:picLocks noChangeAspect="1"/>
          </p:cNvPicPr>
          <p:nvPr/>
        </p:nvPicPr>
        <p:blipFill>
          <a:blip r:embed="rId3"/>
          <a:stretch>
            <a:fillRect/>
          </a:stretch>
        </p:blipFill>
        <p:spPr>
          <a:xfrm>
            <a:off x="2760590" y="2134613"/>
            <a:ext cx="716875" cy="1225824"/>
          </a:xfrm>
          <a:prstGeom prst="rect">
            <a:avLst/>
          </a:prstGeom>
        </p:spPr>
      </p:pic>
      <p:pic>
        <p:nvPicPr>
          <p:cNvPr id="5" name="Picture 4">
            <a:extLst>
              <a:ext uri="{FF2B5EF4-FFF2-40B4-BE49-F238E27FC236}">
                <a16:creationId xmlns:a16="http://schemas.microsoft.com/office/drawing/2014/main" id="{597E9A88-03C1-4FAD-AC4B-DD0B9ED855B7}"/>
              </a:ext>
            </a:extLst>
          </p:cNvPr>
          <p:cNvPicPr>
            <a:picLocks noChangeAspect="1"/>
          </p:cNvPicPr>
          <p:nvPr/>
        </p:nvPicPr>
        <p:blipFill>
          <a:blip r:embed="rId4"/>
          <a:stretch>
            <a:fillRect/>
          </a:stretch>
        </p:blipFill>
        <p:spPr>
          <a:xfrm>
            <a:off x="6146218" y="1981200"/>
            <a:ext cx="1801928" cy="1006785"/>
          </a:xfrm>
          <a:prstGeom prst="rect">
            <a:avLst/>
          </a:prstGeom>
        </p:spPr>
      </p:pic>
      <p:pic>
        <p:nvPicPr>
          <p:cNvPr id="6" name="Picture 5">
            <a:extLst>
              <a:ext uri="{FF2B5EF4-FFF2-40B4-BE49-F238E27FC236}">
                <a16:creationId xmlns:a16="http://schemas.microsoft.com/office/drawing/2014/main" id="{2C45B500-CD60-4358-9B89-70F96398B089}"/>
              </a:ext>
            </a:extLst>
          </p:cNvPr>
          <p:cNvPicPr>
            <a:picLocks noChangeAspect="1"/>
          </p:cNvPicPr>
          <p:nvPr/>
        </p:nvPicPr>
        <p:blipFill>
          <a:blip r:embed="rId5"/>
          <a:stretch>
            <a:fillRect/>
          </a:stretch>
        </p:blipFill>
        <p:spPr>
          <a:xfrm>
            <a:off x="3819229" y="2352659"/>
            <a:ext cx="1556224" cy="1213455"/>
          </a:xfrm>
          <a:prstGeom prst="rect">
            <a:avLst/>
          </a:prstGeom>
        </p:spPr>
      </p:pic>
      <p:pic>
        <p:nvPicPr>
          <p:cNvPr id="7" name="Picture 6">
            <a:extLst>
              <a:ext uri="{FF2B5EF4-FFF2-40B4-BE49-F238E27FC236}">
                <a16:creationId xmlns:a16="http://schemas.microsoft.com/office/drawing/2014/main" id="{23A38103-F00C-4ABD-AC8F-C6D61768909C}"/>
              </a:ext>
            </a:extLst>
          </p:cNvPr>
          <p:cNvPicPr>
            <a:picLocks noChangeAspect="1"/>
          </p:cNvPicPr>
          <p:nvPr/>
        </p:nvPicPr>
        <p:blipFill>
          <a:blip r:embed="rId6"/>
          <a:stretch>
            <a:fillRect/>
          </a:stretch>
        </p:blipFill>
        <p:spPr>
          <a:xfrm>
            <a:off x="953981" y="3213461"/>
            <a:ext cx="1450617" cy="1234194"/>
          </a:xfrm>
          <a:prstGeom prst="rect">
            <a:avLst/>
          </a:prstGeom>
        </p:spPr>
      </p:pic>
      <p:pic>
        <p:nvPicPr>
          <p:cNvPr id="8" name="Picture 7">
            <a:extLst>
              <a:ext uri="{FF2B5EF4-FFF2-40B4-BE49-F238E27FC236}">
                <a16:creationId xmlns:a16="http://schemas.microsoft.com/office/drawing/2014/main" id="{1B545510-6C9A-4F14-8730-2BD74C041487}"/>
              </a:ext>
            </a:extLst>
          </p:cNvPr>
          <p:cNvPicPr>
            <a:picLocks noChangeAspect="1"/>
          </p:cNvPicPr>
          <p:nvPr/>
        </p:nvPicPr>
        <p:blipFill>
          <a:blip r:embed="rId7"/>
          <a:stretch>
            <a:fillRect/>
          </a:stretch>
        </p:blipFill>
        <p:spPr>
          <a:xfrm>
            <a:off x="6302788" y="4536976"/>
            <a:ext cx="1570881" cy="1289529"/>
          </a:xfrm>
          <a:prstGeom prst="rect">
            <a:avLst/>
          </a:prstGeom>
        </p:spPr>
      </p:pic>
      <p:pic>
        <p:nvPicPr>
          <p:cNvPr id="9" name="Picture 8">
            <a:extLst>
              <a:ext uri="{FF2B5EF4-FFF2-40B4-BE49-F238E27FC236}">
                <a16:creationId xmlns:a16="http://schemas.microsoft.com/office/drawing/2014/main" id="{A6881353-B8D3-46E3-A688-6A57286F1635}"/>
              </a:ext>
            </a:extLst>
          </p:cNvPr>
          <p:cNvPicPr>
            <a:picLocks noChangeAspect="1"/>
          </p:cNvPicPr>
          <p:nvPr/>
        </p:nvPicPr>
        <p:blipFill>
          <a:blip r:embed="rId8"/>
          <a:stretch>
            <a:fillRect/>
          </a:stretch>
        </p:blipFill>
        <p:spPr>
          <a:xfrm>
            <a:off x="4800267" y="4662888"/>
            <a:ext cx="575186" cy="1037707"/>
          </a:xfrm>
          <a:prstGeom prst="rect">
            <a:avLst/>
          </a:prstGeom>
        </p:spPr>
      </p:pic>
      <p:pic>
        <p:nvPicPr>
          <p:cNvPr id="11" name="Picture 10">
            <a:extLst>
              <a:ext uri="{FF2B5EF4-FFF2-40B4-BE49-F238E27FC236}">
                <a16:creationId xmlns:a16="http://schemas.microsoft.com/office/drawing/2014/main" id="{529F26FC-F8D8-4B1C-92D7-D02AE24EC036}"/>
              </a:ext>
            </a:extLst>
          </p:cNvPr>
          <p:cNvPicPr>
            <a:picLocks noChangeAspect="1"/>
          </p:cNvPicPr>
          <p:nvPr/>
        </p:nvPicPr>
        <p:blipFill>
          <a:blip r:embed="rId9"/>
          <a:stretch>
            <a:fillRect/>
          </a:stretch>
        </p:blipFill>
        <p:spPr>
          <a:xfrm>
            <a:off x="794186" y="5043160"/>
            <a:ext cx="3061593" cy="1147233"/>
          </a:xfrm>
          <a:prstGeom prst="rect">
            <a:avLst/>
          </a:prstGeom>
        </p:spPr>
      </p:pic>
      <p:sp>
        <p:nvSpPr>
          <p:cNvPr id="13" name="Title 1">
            <a:extLst>
              <a:ext uri="{FF2B5EF4-FFF2-40B4-BE49-F238E27FC236}">
                <a16:creationId xmlns:a16="http://schemas.microsoft.com/office/drawing/2014/main" id="{FA37DC1D-C451-41D1-B0BB-68F7B91D61AA}"/>
              </a:ext>
            </a:extLst>
          </p:cNvPr>
          <p:cNvSpPr txBox="1">
            <a:spLocks/>
          </p:cNvSpPr>
          <p:nvPr/>
        </p:nvSpPr>
        <p:spPr>
          <a:xfrm>
            <a:off x="612648" y="228600"/>
            <a:ext cx="8153400" cy="9906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US" dirty="0"/>
              <a:t>Dress for Safety</a:t>
            </a:r>
          </a:p>
        </p:txBody>
      </p:sp>
    </p:spTree>
    <p:extLst>
      <p:ext uri="{BB962C8B-B14F-4D97-AF65-F5344CB8AC3E}">
        <p14:creationId xmlns:p14="http://schemas.microsoft.com/office/powerpoint/2010/main" val="10656952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0D591-31AA-406B-B79D-154DE935DE11}"/>
              </a:ext>
            </a:extLst>
          </p:cNvPr>
          <p:cNvSpPr>
            <a:spLocks noGrp="1"/>
          </p:cNvSpPr>
          <p:nvPr>
            <p:ph type="title"/>
          </p:nvPr>
        </p:nvSpPr>
        <p:spPr/>
        <p:txBody>
          <a:bodyPr>
            <a:normAutofit fontScale="90000"/>
          </a:bodyPr>
          <a:lstStyle/>
          <a:p>
            <a:r>
              <a:rPr lang="en-US" dirty="0"/>
              <a:t>Getting Aggressive Dog In and Out of Kennel Using Slip Leash</a:t>
            </a:r>
          </a:p>
        </p:txBody>
      </p:sp>
      <p:pic>
        <p:nvPicPr>
          <p:cNvPr id="4" name="Picture 3">
            <a:extLst>
              <a:ext uri="{FF2B5EF4-FFF2-40B4-BE49-F238E27FC236}">
                <a16:creationId xmlns:a16="http://schemas.microsoft.com/office/drawing/2014/main" id="{8B903318-6499-4B3B-8D41-05D9DEA32B5E}"/>
              </a:ext>
            </a:extLst>
          </p:cNvPr>
          <p:cNvPicPr>
            <a:picLocks noChangeAspect="1"/>
          </p:cNvPicPr>
          <p:nvPr/>
        </p:nvPicPr>
        <p:blipFill>
          <a:blip r:embed="rId3"/>
          <a:stretch>
            <a:fillRect/>
          </a:stretch>
        </p:blipFill>
        <p:spPr>
          <a:xfrm>
            <a:off x="693669" y="2362054"/>
            <a:ext cx="1407319" cy="1364456"/>
          </a:xfrm>
          <a:prstGeom prst="rect">
            <a:avLst/>
          </a:prstGeom>
        </p:spPr>
      </p:pic>
      <p:pic>
        <p:nvPicPr>
          <p:cNvPr id="5" name="Picture 4">
            <a:extLst>
              <a:ext uri="{FF2B5EF4-FFF2-40B4-BE49-F238E27FC236}">
                <a16:creationId xmlns:a16="http://schemas.microsoft.com/office/drawing/2014/main" id="{855263CE-947B-414E-9982-9076AAE08D45}"/>
              </a:ext>
            </a:extLst>
          </p:cNvPr>
          <p:cNvPicPr>
            <a:picLocks noChangeAspect="1"/>
          </p:cNvPicPr>
          <p:nvPr/>
        </p:nvPicPr>
        <p:blipFill>
          <a:blip r:embed="rId4"/>
          <a:stretch>
            <a:fillRect/>
          </a:stretch>
        </p:blipFill>
        <p:spPr>
          <a:xfrm>
            <a:off x="2480494" y="2362054"/>
            <a:ext cx="1486283" cy="1364456"/>
          </a:xfrm>
          <a:prstGeom prst="rect">
            <a:avLst/>
          </a:prstGeom>
        </p:spPr>
      </p:pic>
      <p:pic>
        <p:nvPicPr>
          <p:cNvPr id="6" name="Picture 5">
            <a:extLst>
              <a:ext uri="{FF2B5EF4-FFF2-40B4-BE49-F238E27FC236}">
                <a16:creationId xmlns:a16="http://schemas.microsoft.com/office/drawing/2014/main" id="{3EFBFCAE-798E-4C16-8879-BF75850C5AA6}"/>
              </a:ext>
            </a:extLst>
          </p:cNvPr>
          <p:cNvPicPr>
            <a:picLocks noChangeAspect="1"/>
          </p:cNvPicPr>
          <p:nvPr/>
        </p:nvPicPr>
        <p:blipFill>
          <a:blip r:embed="rId5"/>
          <a:stretch>
            <a:fillRect/>
          </a:stretch>
        </p:blipFill>
        <p:spPr>
          <a:xfrm>
            <a:off x="4420773" y="2362053"/>
            <a:ext cx="1814513" cy="1385888"/>
          </a:xfrm>
          <a:prstGeom prst="rect">
            <a:avLst/>
          </a:prstGeom>
        </p:spPr>
      </p:pic>
      <p:pic>
        <p:nvPicPr>
          <p:cNvPr id="7" name="Picture 6">
            <a:extLst>
              <a:ext uri="{FF2B5EF4-FFF2-40B4-BE49-F238E27FC236}">
                <a16:creationId xmlns:a16="http://schemas.microsoft.com/office/drawing/2014/main" id="{92DF8A0D-3793-4430-A6D6-F7BCC0A36651}"/>
              </a:ext>
            </a:extLst>
          </p:cNvPr>
          <p:cNvPicPr>
            <a:picLocks noChangeAspect="1"/>
          </p:cNvPicPr>
          <p:nvPr/>
        </p:nvPicPr>
        <p:blipFill>
          <a:blip r:embed="rId6"/>
          <a:stretch>
            <a:fillRect/>
          </a:stretch>
        </p:blipFill>
        <p:spPr>
          <a:xfrm>
            <a:off x="6689282" y="2362054"/>
            <a:ext cx="1613225" cy="1364456"/>
          </a:xfrm>
          <a:prstGeom prst="rect">
            <a:avLst/>
          </a:prstGeom>
        </p:spPr>
      </p:pic>
      <p:pic>
        <p:nvPicPr>
          <p:cNvPr id="8" name="Picture 7">
            <a:extLst>
              <a:ext uri="{FF2B5EF4-FFF2-40B4-BE49-F238E27FC236}">
                <a16:creationId xmlns:a16="http://schemas.microsoft.com/office/drawing/2014/main" id="{CDA9C715-A499-418C-B4BB-8AA3337EB73B}"/>
              </a:ext>
            </a:extLst>
          </p:cNvPr>
          <p:cNvPicPr>
            <a:picLocks noChangeAspect="1"/>
          </p:cNvPicPr>
          <p:nvPr/>
        </p:nvPicPr>
        <p:blipFill>
          <a:blip r:embed="rId7"/>
          <a:stretch>
            <a:fillRect/>
          </a:stretch>
        </p:blipFill>
        <p:spPr>
          <a:xfrm>
            <a:off x="275445" y="3911117"/>
            <a:ext cx="2573720" cy="1477362"/>
          </a:xfrm>
          <a:prstGeom prst="rect">
            <a:avLst/>
          </a:prstGeom>
        </p:spPr>
      </p:pic>
      <p:pic>
        <p:nvPicPr>
          <p:cNvPr id="9" name="Picture 8">
            <a:extLst>
              <a:ext uri="{FF2B5EF4-FFF2-40B4-BE49-F238E27FC236}">
                <a16:creationId xmlns:a16="http://schemas.microsoft.com/office/drawing/2014/main" id="{3D733F71-F5A3-45E1-B7DD-686F16DC2252}"/>
              </a:ext>
            </a:extLst>
          </p:cNvPr>
          <p:cNvPicPr>
            <a:picLocks noChangeAspect="1"/>
          </p:cNvPicPr>
          <p:nvPr/>
        </p:nvPicPr>
        <p:blipFill rotWithShape="1">
          <a:blip r:embed="rId8"/>
          <a:srcRect b="2909"/>
          <a:stretch/>
        </p:blipFill>
        <p:spPr>
          <a:xfrm>
            <a:off x="2933381" y="3911117"/>
            <a:ext cx="2407444" cy="1477362"/>
          </a:xfrm>
          <a:prstGeom prst="rect">
            <a:avLst/>
          </a:prstGeom>
        </p:spPr>
      </p:pic>
      <p:pic>
        <p:nvPicPr>
          <p:cNvPr id="10" name="Picture 9">
            <a:extLst>
              <a:ext uri="{FF2B5EF4-FFF2-40B4-BE49-F238E27FC236}">
                <a16:creationId xmlns:a16="http://schemas.microsoft.com/office/drawing/2014/main" id="{A460F20E-9019-4F7A-A4C9-FFE774C15DE3}"/>
              </a:ext>
            </a:extLst>
          </p:cNvPr>
          <p:cNvPicPr>
            <a:picLocks noChangeAspect="1"/>
          </p:cNvPicPr>
          <p:nvPr/>
        </p:nvPicPr>
        <p:blipFill rotWithShape="1">
          <a:blip r:embed="rId9"/>
          <a:srcRect b="3153"/>
          <a:stretch/>
        </p:blipFill>
        <p:spPr>
          <a:xfrm>
            <a:off x="5425041" y="3911117"/>
            <a:ext cx="1721644" cy="1487468"/>
          </a:xfrm>
          <a:prstGeom prst="rect">
            <a:avLst/>
          </a:prstGeom>
        </p:spPr>
      </p:pic>
      <p:pic>
        <p:nvPicPr>
          <p:cNvPr id="11" name="Picture 10">
            <a:extLst>
              <a:ext uri="{FF2B5EF4-FFF2-40B4-BE49-F238E27FC236}">
                <a16:creationId xmlns:a16="http://schemas.microsoft.com/office/drawing/2014/main" id="{E83D4BF1-43A5-4ED7-8722-125DB278E5B7}"/>
              </a:ext>
            </a:extLst>
          </p:cNvPr>
          <p:cNvPicPr>
            <a:picLocks noChangeAspect="1"/>
          </p:cNvPicPr>
          <p:nvPr/>
        </p:nvPicPr>
        <p:blipFill>
          <a:blip r:embed="rId10"/>
          <a:stretch>
            <a:fillRect/>
          </a:stretch>
        </p:blipFill>
        <p:spPr>
          <a:xfrm>
            <a:off x="7230901" y="3911118"/>
            <a:ext cx="1707356" cy="1521619"/>
          </a:xfrm>
          <a:prstGeom prst="rect">
            <a:avLst/>
          </a:prstGeom>
        </p:spPr>
      </p:pic>
    </p:spTree>
    <p:extLst>
      <p:ext uri="{BB962C8B-B14F-4D97-AF65-F5344CB8AC3E}">
        <p14:creationId xmlns:p14="http://schemas.microsoft.com/office/powerpoint/2010/main" val="2166799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6D572-3861-4F54-8D88-7CBF221FD8E2}"/>
              </a:ext>
            </a:extLst>
          </p:cNvPr>
          <p:cNvSpPr>
            <a:spLocks noGrp="1"/>
          </p:cNvSpPr>
          <p:nvPr>
            <p:ph type="title"/>
          </p:nvPr>
        </p:nvSpPr>
        <p:spPr/>
        <p:txBody>
          <a:bodyPr/>
          <a:lstStyle/>
          <a:p>
            <a:r>
              <a:rPr lang="en-US" dirty="0"/>
              <a:t>Positioning </a:t>
            </a:r>
          </a:p>
        </p:txBody>
      </p:sp>
      <p:pic>
        <p:nvPicPr>
          <p:cNvPr id="5" name="Picture 4">
            <a:extLst>
              <a:ext uri="{FF2B5EF4-FFF2-40B4-BE49-F238E27FC236}">
                <a16:creationId xmlns:a16="http://schemas.microsoft.com/office/drawing/2014/main" id="{1582B625-433A-4E3C-88AC-C4C5DF669B4E}"/>
              </a:ext>
            </a:extLst>
          </p:cNvPr>
          <p:cNvPicPr>
            <a:picLocks noChangeAspect="1"/>
          </p:cNvPicPr>
          <p:nvPr/>
        </p:nvPicPr>
        <p:blipFill>
          <a:blip r:embed="rId3"/>
          <a:stretch>
            <a:fillRect/>
          </a:stretch>
        </p:blipFill>
        <p:spPr>
          <a:xfrm>
            <a:off x="287018" y="2002680"/>
            <a:ext cx="2513584" cy="1558997"/>
          </a:xfrm>
          <a:prstGeom prst="rect">
            <a:avLst/>
          </a:prstGeom>
        </p:spPr>
      </p:pic>
      <p:pic>
        <p:nvPicPr>
          <p:cNvPr id="10" name="Picture 9">
            <a:extLst>
              <a:ext uri="{FF2B5EF4-FFF2-40B4-BE49-F238E27FC236}">
                <a16:creationId xmlns:a16="http://schemas.microsoft.com/office/drawing/2014/main" id="{B696E22A-5F2D-4FD0-BB12-0E6F31B8DD39}"/>
              </a:ext>
            </a:extLst>
          </p:cNvPr>
          <p:cNvPicPr>
            <a:picLocks noChangeAspect="1"/>
          </p:cNvPicPr>
          <p:nvPr/>
        </p:nvPicPr>
        <p:blipFill>
          <a:blip r:embed="rId4"/>
          <a:stretch>
            <a:fillRect/>
          </a:stretch>
        </p:blipFill>
        <p:spPr>
          <a:xfrm>
            <a:off x="4386478" y="1490828"/>
            <a:ext cx="2031842" cy="1667436"/>
          </a:xfrm>
          <a:prstGeom prst="rect">
            <a:avLst/>
          </a:prstGeom>
        </p:spPr>
      </p:pic>
      <p:pic>
        <p:nvPicPr>
          <p:cNvPr id="13" name="Picture 12">
            <a:extLst>
              <a:ext uri="{FF2B5EF4-FFF2-40B4-BE49-F238E27FC236}">
                <a16:creationId xmlns:a16="http://schemas.microsoft.com/office/drawing/2014/main" id="{9D919B44-2783-4FBE-ABB3-F2AA4DF272D9}"/>
              </a:ext>
            </a:extLst>
          </p:cNvPr>
          <p:cNvPicPr>
            <a:picLocks noChangeAspect="1"/>
          </p:cNvPicPr>
          <p:nvPr/>
        </p:nvPicPr>
        <p:blipFill rotWithShape="1">
          <a:blip r:embed="rId5"/>
          <a:srcRect b="3226"/>
          <a:stretch/>
        </p:blipFill>
        <p:spPr>
          <a:xfrm>
            <a:off x="6078974" y="3624093"/>
            <a:ext cx="2092577" cy="1840974"/>
          </a:xfrm>
          <a:prstGeom prst="rect">
            <a:avLst/>
          </a:prstGeom>
        </p:spPr>
      </p:pic>
      <p:pic>
        <p:nvPicPr>
          <p:cNvPr id="14" name="Picture 13">
            <a:extLst>
              <a:ext uri="{FF2B5EF4-FFF2-40B4-BE49-F238E27FC236}">
                <a16:creationId xmlns:a16="http://schemas.microsoft.com/office/drawing/2014/main" id="{1A47CE1C-145D-4950-9BAC-C842DFB2DF77}"/>
              </a:ext>
            </a:extLst>
          </p:cNvPr>
          <p:cNvPicPr>
            <a:picLocks noChangeAspect="1"/>
          </p:cNvPicPr>
          <p:nvPr/>
        </p:nvPicPr>
        <p:blipFill>
          <a:blip r:embed="rId6"/>
          <a:stretch>
            <a:fillRect/>
          </a:stretch>
        </p:blipFill>
        <p:spPr>
          <a:xfrm>
            <a:off x="2369508" y="3787405"/>
            <a:ext cx="2457712" cy="1820265"/>
          </a:xfrm>
          <a:prstGeom prst="rect">
            <a:avLst/>
          </a:prstGeom>
        </p:spPr>
      </p:pic>
    </p:spTree>
    <p:extLst>
      <p:ext uri="{BB962C8B-B14F-4D97-AF65-F5344CB8AC3E}">
        <p14:creationId xmlns:p14="http://schemas.microsoft.com/office/powerpoint/2010/main" val="3947319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0" y="2574840"/>
            <a:ext cx="5543618" cy="3685915"/>
          </a:xfrm>
          <a:prstGeom prst="rect">
            <a:avLst/>
          </a:prstGeom>
        </p:spPr>
      </p:pic>
      <p:sp>
        <p:nvSpPr>
          <p:cNvPr id="3" name="Title 2"/>
          <p:cNvSpPr>
            <a:spLocks noGrp="1"/>
          </p:cNvSpPr>
          <p:nvPr>
            <p:ph type="title"/>
          </p:nvPr>
        </p:nvSpPr>
        <p:spPr/>
        <p:txBody>
          <a:bodyPr>
            <a:normAutofit fontScale="90000"/>
          </a:bodyPr>
          <a:lstStyle/>
          <a:p>
            <a:r>
              <a:rPr lang="en-US" dirty="0"/>
              <a:t>      </a:t>
            </a:r>
            <a:r>
              <a:rPr lang="en-US" sz="6600" dirty="0"/>
              <a:t>WELCOME!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683" y="2725894"/>
            <a:ext cx="2823102" cy="187736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00" y="5015943"/>
            <a:ext cx="2521306" cy="16764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5470" y="914400"/>
            <a:ext cx="2596744" cy="2591561"/>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06976" y="4188941"/>
            <a:ext cx="2679357" cy="2478405"/>
          </a:xfrm>
          <a:prstGeom prst="rect">
            <a:avLst/>
          </a:prstGeom>
        </p:spPr>
      </p:pic>
      <p:pic>
        <p:nvPicPr>
          <p:cNvPr id="1026" name="Picture 2" descr="E:\Ricky_Mug.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1000" y="381000"/>
            <a:ext cx="1797729" cy="1937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15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99F7B-2B91-471F-8E67-A8D6E94FEDAF}"/>
              </a:ext>
            </a:extLst>
          </p:cNvPr>
          <p:cNvSpPr>
            <a:spLocks noGrp="1"/>
          </p:cNvSpPr>
          <p:nvPr>
            <p:ph type="title"/>
          </p:nvPr>
        </p:nvSpPr>
        <p:spPr/>
        <p:txBody>
          <a:bodyPr>
            <a:normAutofit fontScale="90000"/>
          </a:bodyPr>
          <a:lstStyle/>
          <a:p>
            <a:r>
              <a:rPr lang="en-US" dirty="0"/>
              <a:t>Be Aware of the Situation and Environment</a:t>
            </a:r>
          </a:p>
        </p:txBody>
      </p:sp>
      <p:sp>
        <p:nvSpPr>
          <p:cNvPr id="4" name="Text Placeholder 2">
            <a:extLst>
              <a:ext uri="{FF2B5EF4-FFF2-40B4-BE49-F238E27FC236}">
                <a16:creationId xmlns:a16="http://schemas.microsoft.com/office/drawing/2014/main" id="{04E63772-0907-4965-B61F-0715D7C32FA0}"/>
              </a:ext>
            </a:extLst>
          </p:cNvPr>
          <p:cNvSpPr>
            <a:spLocks noGrp="1"/>
          </p:cNvSpPr>
          <p:nvPr>
            <p:ph sz="quarter" idx="1"/>
          </p:nvPr>
        </p:nvSpPr>
        <p:spPr/>
        <p:txBody>
          <a:bodyPr>
            <a:normAutofit/>
          </a:bodyPr>
          <a:lstStyle/>
          <a:p>
            <a:pPr marL="0" indent="0">
              <a:buNone/>
            </a:pPr>
            <a:r>
              <a:rPr lang="en-US" sz="1800" dirty="0">
                <a:solidFill>
                  <a:schemeClr val="tx1"/>
                </a:solidFill>
              </a:rPr>
              <a:t>Know the Dog you are working with if you DON’T KNOW THE DOG, ASSUME THE WORST until you know him better</a:t>
            </a:r>
          </a:p>
          <a:p>
            <a:pPr marL="0" indent="0">
              <a:buNone/>
            </a:pPr>
            <a:endParaRPr lang="en-US" sz="825" dirty="0">
              <a:solidFill>
                <a:srgbClr val="FFFF00"/>
              </a:solidFill>
            </a:endParaRPr>
          </a:p>
          <a:p>
            <a:pPr marL="0" indent="0">
              <a:buNone/>
            </a:pPr>
            <a:r>
              <a:rPr lang="en-US" sz="1800" dirty="0">
                <a:solidFill>
                  <a:schemeClr val="tx1"/>
                </a:solidFill>
              </a:rPr>
              <a:t>DON’T PUT YOURSELF BETWEEN THE DOG AND A TRIGGER               </a:t>
            </a:r>
          </a:p>
          <a:p>
            <a:pPr marL="0" indent="0">
              <a:buNone/>
            </a:pPr>
            <a:r>
              <a:rPr lang="en-US" sz="1650" dirty="0">
                <a:solidFill>
                  <a:schemeClr val="tx1"/>
                </a:solidFill>
              </a:rPr>
              <a:t>If the Dog Re-directs, you are in the </a:t>
            </a:r>
          </a:p>
          <a:p>
            <a:pPr marL="0" indent="0">
              <a:buNone/>
            </a:pPr>
            <a:r>
              <a:rPr lang="en-US" sz="1650" dirty="0">
                <a:solidFill>
                  <a:schemeClr val="tx1"/>
                </a:solidFill>
              </a:rPr>
              <a:t>field of fire</a:t>
            </a:r>
          </a:p>
          <a:p>
            <a:pPr marL="0" indent="0">
              <a:buNone/>
            </a:pPr>
            <a:endParaRPr lang="en-US" sz="1650" dirty="0">
              <a:solidFill>
                <a:schemeClr val="tx1"/>
              </a:solidFill>
            </a:endParaRPr>
          </a:p>
          <a:p>
            <a:pPr marL="0" indent="0">
              <a:buNone/>
            </a:pPr>
            <a:r>
              <a:rPr lang="en-US" sz="1650" dirty="0">
                <a:solidFill>
                  <a:schemeClr val="tx1"/>
                </a:solidFill>
              </a:rPr>
              <a:t>Short Leash in confined spaces</a:t>
            </a:r>
          </a:p>
          <a:p>
            <a:pPr marL="0" indent="0">
              <a:buNone/>
            </a:pPr>
            <a:r>
              <a:rPr lang="en-US" sz="1650" dirty="0">
                <a:solidFill>
                  <a:schemeClr val="tx1"/>
                </a:solidFill>
              </a:rPr>
              <a:t>call Out when going around corners, </a:t>
            </a:r>
          </a:p>
          <a:p>
            <a:pPr marL="0" indent="0">
              <a:buNone/>
            </a:pPr>
            <a:r>
              <a:rPr lang="en-US" sz="1650" dirty="0">
                <a:solidFill>
                  <a:schemeClr val="tx1"/>
                </a:solidFill>
              </a:rPr>
              <a:t>Through closed doors etc to avoid </a:t>
            </a:r>
          </a:p>
          <a:p>
            <a:pPr marL="0" indent="0">
              <a:buNone/>
            </a:pPr>
            <a:r>
              <a:rPr lang="en-US" sz="1650" dirty="0">
                <a:solidFill>
                  <a:schemeClr val="tx1"/>
                </a:solidFill>
              </a:rPr>
              <a:t>Surprise meetings with other dogs / people</a:t>
            </a:r>
          </a:p>
        </p:txBody>
      </p:sp>
      <p:pic>
        <p:nvPicPr>
          <p:cNvPr id="5" name="Picture 4">
            <a:extLst>
              <a:ext uri="{FF2B5EF4-FFF2-40B4-BE49-F238E27FC236}">
                <a16:creationId xmlns:a16="http://schemas.microsoft.com/office/drawing/2014/main" id="{5AC4DF40-CE38-4FBC-8468-8A6B5BB54A45}"/>
              </a:ext>
            </a:extLst>
          </p:cNvPr>
          <p:cNvPicPr>
            <a:picLocks noChangeAspect="1"/>
          </p:cNvPicPr>
          <p:nvPr/>
        </p:nvPicPr>
        <p:blipFill>
          <a:blip r:embed="rId2"/>
          <a:stretch>
            <a:fillRect/>
          </a:stretch>
        </p:blipFill>
        <p:spPr>
          <a:xfrm>
            <a:off x="4548430" y="3505200"/>
            <a:ext cx="3920896" cy="2507673"/>
          </a:xfrm>
          <a:prstGeom prst="rect">
            <a:avLst/>
          </a:prstGeom>
        </p:spPr>
      </p:pic>
    </p:spTree>
    <p:extLst>
      <p:ext uri="{BB962C8B-B14F-4D97-AF65-F5344CB8AC3E}">
        <p14:creationId xmlns:p14="http://schemas.microsoft.com/office/powerpoint/2010/main" val="2760801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7B044-941A-4CB1-892C-3E42CDFBEC85}"/>
              </a:ext>
            </a:extLst>
          </p:cNvPr>
          <p:cNvSpPr>
            <a:spLocks noGrp="1"/>
          </p:cNvSpPr>
          <p:nvPr>
            <p:ph type="title"/>
          </p:nvPr>
        </p:nvSpPr>
        <p:spPr/>
        <p:txBody>
          <a:bodyPr/>
          <a:lstStyle/>
          <a:p>
            <a:r>
              <a:rPr lang="en-US" dirty="0"/>
              <a:t>Mechanical Skills for Safety</a:t>
            </a:r>
          </a:p>
        </p:txBody>
      </p:sp>
      <p:pic>
        <p:nvPicPr>
          <p:cNvPr id="3" name="Picture 2" descr="A dog wearing a red leash&#10;&#10;Description generated with very high confidence">
            <a:extLst>
              <a:ext uri="{FF2B5EF4-FFF2-40B4-BE49-F238E27FC236}">
                <a16:creationId xmlns:a16="http://schemas.microsoft.com/office/drawing/2014/main" id="{879C8330-2524-4DCB-8A09-C95E34965F8D}"/>
              </a:ext>
            </a:extLst>
          </p:cNvPr>
          <p:cNvPicPr>
            <a:picLocks noChangeAspect="1"/>
          </p:cNvPicPr>
          <p:nvPr/>
        </p:nvPicPr>
        <p:blipFill rotWithShape="1">
          <a:blip r:embed="rId2"/>
          <a:srcRect l="1811" r="9030" b="2"/>
          <a:stretch/>
        </p:blipFill>
        <p:spPr>
          <a:xfrm>
            <a:off x="609600" y="3048000"/>
            <a:ext cx="1857337" cy="3074751"/>
          </a:xfrm>
          <a:prstGeom prst="rect">
            <a:avLst/>
          </a:prstGeom>
          <a:effectLst>
            <a:outerShdw blurRad="50800" dist="38100" dir="5400000" algn="t" rotWithShape="0">
              <a:prstClr val="black">
                <a:alpha val="43000"/>
              </a:prstClr>
            </a:outerShdw>
          </a:effectLst>
        </p:spPr>
      </p:pic>
      <p:pic>
        <p:nvPicPr>
          <p:cNvPr id="4" name="Picture 3" descr="A person flying through the air while holding a dog on a leash&#10;&#10;Description generated with high confidence">
            <a:extLst>
              <a:ext uri="{FF2B5EF4-FFF2-40B4-BE49-F238E27FC236}">
                <a16:creationId xmlns:a16="http://schemas.microsoft.com/office/drawing/2014/main" id="{89538A5D-F0C7-4B4D-A63B-4D9882CAC07E}"/>
              </a:ext>
            </a:extLst>
          </p:cNvPr>
          <p:cNvPicPr>
            <a:picLocks noChangeAspect="1"/>
          </p:cNvPicPr>
          <p:nvPr/>
        </p:nvPicPr>
        <p:blipFill rotWithShape="1">
          <a:blip r:embed="rId3"/>
          <a:srcRect r="9165" b="2"/>
          <a:stretch/>
        </p:blipFill>
        <p:spPr>
          <a:xfrm>
            <a:off x="3314701" y="3048000"/>
            <a:ext cx="1857337" cy="3074751"/>
          </a:xfrm>
          <a:prstGeom prst="rect">
            <a:avLst/>
          </a:prstGeom>
          <a:effectLst>
            <a:outerShdw blurRad="50800" dist="38100" dir="5400000" algn="t" rotWithShape="0">
              <a:prstClr val="black">
                <a:alpha val="43000"/>
              </a:prstClr>
            </a:outerShdw>
          </a:effectLst>
        </p:spPr>
      </p:pic>
      <p:pic>
        <p:nvPicPr>
          <p:cNvPr id="5" name="Picture 4">
            <a:extLst>
              <a:ext uri="{FF2B5EF4-FFF2-40B4-BE49-F238E27FC236}">
                <a16:creationId xmlns:a16="http://schemas.microsoft.com/office/drawing/2014/main" id="{3F07B170-E421-4471-93DC-054B5683FF73}"/>
              </a:ext>
            </a:extLst>
          </p:cNvPr>
          <p:cNvPicPr>
            <a:picLocks noChangeAspect="1"/>
          </p:cNvPicPr>
          <p:nvPr/>
        </p:nvPicPr>
        <p:blipFill>
          <a:blip r:embed="rId4"/>
          <a:stretch>
            <a:fillRect/>
          </a:stretch>
        </p:blipFill>
        <p:spPr>
          <a:xfrm>
            <a:off x="6019801" y="3048000"/>
            <a:ext cx="1800242" cy="3074751"/>
          </a:xfrm>
          <a:prstGeom prst="rect">
            <a:avLst/>
          </a:prstGeom>
        </p:spPr>
      </p:pic>
      <p:sp>
        <p:nvSpPr>
          <p:cNvPr id="7" name="Rectangle 6">
            <a:extLst>
              <a:ext uri="{FF2B5EF4-FFF2-40B4-BE49-F238E27FC236}">
                <a16:creationId xmlns:a16="http://schemas.microsoft.com/office/drawing/2014/main" id="{DE22E6D1-ADCF-48B5-91E0-A175CE1BDB77}"/>
              </a:ext>
            </a:extLst>
          </p:cNvPr>
          <p:cNvSpPr/>
          <p:nvPr/>
        </p:nvSpPr>
        <p:spPr>
          <a:xfrm>
            <a:off x="2154399" y="1902767"/>
            <a:ext cx="4177939" cy="461665"/>
          </a:xfrm>
          <a:prstGeom prst="rect">
            <a:avLst/>
          </a:prstGeom>
        </p:spPr>
        <p:txBody>
          <a:bodyPr wrap="none">
            <a:spAutoFit/>
          </a:bodyPr>
          <a:lstStyle/>
          <a:p>
            <a:r>
              <a:rPr lang="en-US" sz="2400" dirty="0"/>
              <a:t>Where is your center of gravity?</a:t>
            </a:r>
          </a:p>
        </p:txBody>
      </p:sp>
    </p:spTree>
    <p:extLst>
      <p:ext uri="{BB962C8B-B14F-4D97-AF65-F5344CB8AC3E}">
        <p14:creationId xmlns:p14="http://schemas.microsoft.com/office/powerpoint/2010/main" val="3681047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A7B4B-622E-4C3B-B913-D115548557C5}"/>
              </a:ext>
            </a:extLst>
          </p:cNvPr>
          <p:cNvSpPr>
            <a:spLocks noGrp="1"/>
          </p:cNvSpPr>
          <p:nvPr>
            <p:ph type="title"/>
          </p:nvPr>
        </p:nvSpPr>
        <p:spPr/>
        <p:txBody>
          <a:bodyPr/>
          <a:lstStyle/>
          <a:p>
            <a:r>
              <a:rPr lang="en-US" dirty="0"/>
              <a:t>Mechanical Skills for Safety </a:t>
            </a:r>
          </a:p>
        </p:txBody>
      </p:sp>
      <p:pic>
        <p:nvPicPr>
          <p:cNvPr id="4" name="Picture 3">
            <a:extLst>
              <a:ext uri="{FF2B5EF4-FFF2-40B4-BE49-F238E27FC236}">
                <a16:creationId xmlns:a16="http://schemas.microsoft.com/office/drawing/2014/main" id="{2F321957-81A9-4365-A0A2-6E8D08CC9966}"/>
              </a:ext>
            </a:extLst>
          </p:cNvPr>
          <p:cNvPicPr>
            <a:picLocks noChangeAspect="1"/>
          </p:cNvPicPr>
          <p:nvPr/>
        </p:nvPicPr>
        <p:blipFill rotWithShape="1">
          <a:blip r:embed="rId2"/>
          <a:srcRect l="14852"/>
          <a:stretch/>
        </p:blipFill>
        <p:spPr>
          <a:xfrm>
            <a:off x="600955" y="3048000"/>
            <a:ext cx="1185141" cy="1548998"/>
          </a:xfrm>
          <a:prstGeom prst="rect">
            <a:avLst/>
          </a:prstGeom>
        </p:spPr>
      </p:pic>
      <p:pic>
        <p:nvPicPr>
          <p:cNvPr id="5" name="Picture 4">
            <a:extLst>
              <a:ext uri="{FF2B5EF4-FFF2-40B4-BE49-F238E27FC236}">
                <a16:creationId xmlns:a16="http://schemas.microsoft.com/office/drawing/2014/main" id="{85871B78-CD76-4438-A197-230E09CC55DF}"/>
              </a:ext>
            </a:extLst>
          </p:cNvPr>
          <p:cNvPicPr>
            <a:picLocks noChangeAspect="1"/>
          </p:cNvPicPr>
          <p:nvPr/>
        </p:nvPicPr>
        <p:blipFill>
          <a:blip r:embed="rId3"/>
          <a:stretch>
            <a:fillRect/>
          </a:stretch>
        </p:blipFill>
        <p:spPr>
          <a:xfrm>
            <a:off x="3538697" y="3048000"/>
            <a:ext cx="1166608" cy="1548998"/>
          </a:xfrm>
          <a:prstGeom prst="rect">
            <a:avLst/>
          </a:prstGeom>
        </p:spPr>
      </p:pic>
      <p:pic>
        <p:nvPicPr>
          <p:cNvPr id="6" name="Picture 5">
            <a:extLst>
              <a:ext uri="{FF2B5EF4-FFF2-40B4-BE49-F238E27FC236}">
                <a16:creationId xmlns:a16="http://schemas.microsoft.com/office/drawing/2014/main" id="{0FA70891-B631-43F8-8CE2-2E43860AD4A8}"/>
              </a:ext>
            </a:extLst>
          </p:cNvPr>
          <p:cNvPicPr>
            <a:picLocks noChangeAspect="1"/>
          </p:cNvPicPr>
          <p:nvPr/>
        </p:nvPicPr>
        <p:blipFill rotWithShape="1">
          <a:blip r:embed="rId4"/>
          <a:srcRect l="16250"/>
          <a:stretch/>
        </p:blipFill>
        <p:spPr>
          <a:xfrm>
            <a:off x="4964196" y="3048000"/>
            <a:ext cx="1059451" cy="1548998"/>
          </a:xfrm>
          <a:prstGeom prst="rect">
            <a:avLst/>
          </a:prstGeom>
        </p:spPr>
      </p:pic>
      <p:pic>
        <p:nvPicPr>
          <p:cNvPr id="7" name="Picture 6">
            <a:extLst>
              <a:ext uri="{FF2B5EF4-FFF2-40B4-BE49-F238E27FC236}">
                <a16:creationId xmlns:a16="http://schemas.microsoft.com/office/drawing/2014/main" id="{4203483A-6D19-4E8A-A494-C4BE760DDF94}"/>
              </a:ext>
            </a:extLst>
          </p:cNvPr>
          <p:cNvPicPr>
            <a:picLocks noChangeAspect="1"/>
          </p:cNvPicPr>
          <p:nvPr/>
        </p:nvPicPr>
        <p:blipFill rotWithShape="1">
          <a:blip r:embed="rId5"/>
          <a:srcRect l="19791"/>
          <a:stretch/>
        </p:blipFill>
        <p:spPr>
          <a:xfrm>
            <a:off x="6300230" y="3048000"/>
            <a:ext cx="1049732" cy="1548998"/>
          </a:xfrm>
          <a:prstGeom prst="rect">
            <a:avLst/>
          </a:prstGeom>
        </p:spPr>
      </p:pic>
      <p:pic>
        <p:nvPicPr>
          <p:cNvPr id="8" name="Picture 7">
            <a:extLst>
              <a:ext uri="{FF2B5EF4-FFF2-40B4-BE49-F238E27FC236}">
                <a16:creationId xmlns:a16="http://schemas.microsoft.com/office/drawing/2014/main" id="{4C915AAE-1F97-4413-BEB9-5AD0BF951FC8}"/>
              </a:ext>
            </a:extLst>
          </p:cNvPr>
          <p:cNvPicPr>
            <a:picLocks noChangeAspect="1"/>
          </p:cNvPicPr>
          <p:nvPr/>
        </p:nvPicPr>
        <p:blipFill>
          <a:blip r:embed="rId6"/>
          <a:stretch>
            <a:fillRect/>
          </a:stretch>
        </p:blipFill>
        <p:spPr>
          <a:xfrm>
            <a:off x="7636277" y="3048000"/>
            <a:ext cx="1099919" cy="1548998"/>
          </a:xfrm>
          <a:prstGeom prst="rect">
            <a:avLst/>
          </a:prstGeom>
        </p:spPr>
      </p:pic>
      <p:pic>
        <p:nvPicPr>
          <p:cNvPr id="9" name="Picture 8">
            <a:extLst>
              <a:ext uri="{FF2B5EF4-FFF2-40B4-BE49-F238E27FC236}">
                <a16:creationId xmlns:a16="http://schemas.microsoft.com/office/drawing/2014/main" id="{3F4793C1-58CF-4FF1-B3A6-F46FC1F2DD1B}"/>
              </a:ext>
            </a:extLst>
          </p:cNvPr>
          <p:cNvPicPr>
            <a:picLocks noChangeAspect="1"/>
          </p:cNvPicPr>
          <p:nvPr/>
        </p:nvPicPr>
        <p:blipFill>
          <a:blip r:embed="rId7"/>
          <a:stretch>
            <a:fillRect/>
          </a:stretch>
        </p:blipFill>
        <p:spPr>
          <a:xfrm>
            <a:off x="2066787" y="3048000"/>
            <a:ext cx="1197808" cy="1548998"/>
          </a:xfrm>
          <a:prstGeom prst="rect">
            <a:avLst/>
          </a:prstGeom>
        </p:spPr>
      </p:pic>
      <p:sp>
        <p:nvSpPr>
          <p:cNvPr id="10" name="Content Placeholder 9">
            <a:extLst>
              <a:ext uri="{FF2B5EF4-FFF2-40B4-BE49-F238E27FC236}">
                <a16:creationId xmlns:a16="http://schemas.microsoft.com/office/drawing/2014/main" id="{95343B04-407D-452D-A228-5CAB31DBCC3B}"/>
              </a:ext>
            </a:extLst>
          </p:cNvPr>
          <p:cNvSpPr>
            <a:spLocks noGrp="1"/>
          </p:cNvSpPr>
          <p:nvPr>
            <p:ph sz="quarter" idx="1"/>
          </p:nvPr>
        </p:nvSpPr>
        <p:spPr>
          <a:xfrm>
            <a:off x="612648" y="1600200"/>
            <a:ext cx="8494633" cy="1443985"/>
          </a:xfrm>
          <a:prstGeom prst="rect">
            <a:avLst/>
          </a:prstGeom>
        </p:spPr>
        <p:txBody>
          <a:bodyPr wrap="none">
            <a:spAutoFit/>
          </a:bodyPr>
          <a:lstStyle/>
          <a:p>
            <a:r>
              <a:rPr lang="en-US" sz="3200" dirty="0"/>
              <a:t>Leash Lock</a:t>
            </a:r>
          </a:p>
          <a:p>
            <a:pPr lvl="1"/>
            <a:r>
              <a:rPr lang="en-US" sz="2100" dirty="0"/>
              <a:t>Hold leash close to hips, right hand over left for maximum strength	</a:t>
            </a:r>
          </a:p>
          <a:p>
            <a:pPr marL="0" indent="0">
              <a:buNone/>
            </a:pPr>
            <a:r>
              <a:rPr lang="en-US" sz="2400" dirty="0"/>
              <a:t>     </a:t>
            </a:r>
          </a:p>
        </p:txBody>
      </p:sp>
      <p:sp>
        <p:nvSpPr>
          <p:cNvPr id="11" name="Rectangle 10">
            <a:extLst>
              <a:ext uri="{FF2B5EF4-FFF2-40B4-BE49-F238E27FC236}">
                <a16:creationId xmlns:a16="http://schemas.microsoft.com/office/drawing/2014/main" id="{5EF0825E-623C-41D8-AC18-CD639815DE49}"/>
              </a:ext>
            </a:extLst>
          </p:cNvPr>
          <p:cNvSpPr/>
          <p:nvPr/>
        </p:nvSpPr>
        <p:spPr>
          <a:xfrm>
            <a:off x="2435240" y="6096000"/>
            <a:ext cx="4000390" cy="369332"/>
          </a:xfrm>
          <a:prstGeom prst="rect">
            <a:avLst/>
          </a:prstGeom>
        </p:spPr>
        <p:txBody>
          <a:bodyPr wrap="none">
            <a:spAutoFit/>
          </a:bodyPr>
          <a:lstStyle/>
          <a:p>
            <a:r>
              <a:rPr lang="en-US" dirty="0"/>
              <a:t>Michael Shikashio  - CompleteCanine.com</a:t>
            </a:r>
          </a:p>
        </p:txBody>
      </p:sp>
    </p:spTree>
    <p:extLst>
      <p:ext uri="{BB962C8B-B14F-4D97-AF65-F5344CB8AC3E}">
        <p14:creationId xmlns:p14="http://schemas.microsoft.com/office/powerpoint/2010/main" val="790567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3C577-2AD3-4E80-B8E1-3E631BB807AC}"/>
              </a:ext>
            </a:extLst>
          </p:cNvPr>
          <p:cNvSpPr>
            <a:spLocks noGrp="1"/>
          </p:cNvSpPr>
          <p:nvPr>
            <p:ph type="title"/>
          </p:nvPr>
        </p:nvSpPr>
        <p:spPr/>
        <p:txBody>
          <a:bodyPr/>
          <a:lstStyle/>
          <a:p>
            <a:r>
              <a:rPr lang="en-US" dirty="0"/>
              <a:t>Mechanical Skills for Safety</a:t>
            </a:r>
          </a:p>
        </p:txBody>
      </p:sp>
      <p:sp>
        <p:nvSpPr>
          <p:cNvPr id="3" name="Content Placeholder 2">
            <a:extLst>
              <a:ext uri="{FF2B5EF4-FFF2-40B4-BE49-F238E27FC236}">
                <a16:creationId xmlns:a16="http://schemas.microsoft.com/office/drawing/2014/main" id="{30D1EEE1-6E76-4215-9EA8-8DF143EE4308}"/>
              </a:ext>
            </a:extLst>
          </p:cNvPr>
          <p:cNvSpPr>
            <a:spLocks noGrp="1"/>
          </p:cNvSpPr>
          <p:nvPr>
            <p:ph sz="quarter" idx="1"/>
          </p:nvPr>
        </p:nvSpPr>
        <p:spPr/>
        <p:txBody>
          <a:bodyPr/>
          <a:lstStyle/>
          <a:p>
            <a:r>
              <a:rPr lang="en-US" dirty="0"/>
              <a:t>Accordion leash hold – When Assessing a dog you  may not want to be “locked” to it.  Leather Leash is less likely to slip through your hands</a:t>
            </a:r>
          </a:p>
          <a:p>
            <a:endParaRPr lang="en-US" dirty="0"/>
          </a:p>
          <a:p>
            <a:endParaRPr lang="en-US" dirty="0"/>
          </a:p>
          <a:p>
            <a:endParaRPr lang="en-US" dirty="0"/>
          </a:p>
        </p:txBody>
      </p:sp>
      <p:pic>
        <p:nvPicPr>
          <p:cNvPr id="4" name="Picture 3">
            <a:extLst>
              <a:ext uri="{FF2B5EF4-FFF2-40B4-BE49-F238E27FC236}">
                <a16:creationId xmlns:a16="http://schemas.microsoft.com/office/drawing/2014/main" id="{4EF2D310-2813-4466-B608-F63ED36E8D47}"/>
              </a:ext>
            </a:extLst>
          </p:cNvPr>
          <p:cNvPicPr>
            <a:picLocks noChangeAspect="1"/>
          </p:cNvPicPr>
          <p:nvPr/>
        </p:nvPicPr>
        <p:blipFill>
          <a:blip r:embed="rId2"/>
          <a:stretch>
            <a:fillRect/>
          </a:stretch>
        </p:blipFill>
        <p:spPr>
          <a:xfrm>
            <a:off x="502377" y="3581400"/>
            <a:ext cx="2872673" cy="2161477"/>
          </a:xfrm>
          <a:prstGeom prst="rect">
            <a:avLst/>
          </a:prstGeom>
        </p:spPr>
      </p:pic>
      <p:pic>
        <p:nvPicPr>
          <p:cNvPr id="5" name="Picture 4">
            <a:extLst>
              <a:ext uri="{FF2B5EF4-FFF2-40B4-BE49-F238E27FC236}">
                <a16:creationId xmlns:a16="http://schemas.microsoft.com/office/drawing/2014/main" id="{A1341A62-B151-4198-AEB4-E3D3CBB4A21C}"/>
              </a:ext>
            </a:extLst>
          </p:cNvPr>
          <p:cNvPicPr>
            <a:picLocks noChangeAspect="1"/>
          </p:cNvPicPr>
          <p:nvPr/>
        </p:nvPicPr>
        <p:blipFill>
          <a:blip r:embed="rId3"/>
          <a:stretch>
            <a:fillRect/>
          </a:stretch>
        </p:blipFill>
        <p:spPr>
          <a:xfrm>
            <a:off x="3885482" y="3579013"/>
            <a:ext cx="2176488" cy="2161477"/>
          </a:xfrm>
          <a:prstGeom prst="rect">
            <a:avLst/>
          </a:prstGeom>
        </p:spPr>
      </p:pic>
      <p:pic>
        <p:nvPicPr>
          <p:cNvPr id="6" name="Picture 5">
            <a:extLst>
              <a:ext uri="{FF2B5EF4-FFF2-40B4-BE49-F238E27FC236}">
                <a16:creationId xmlns:a16="http://schemas.microsoft.com/office/drawing/2014/main" id="{594979BD-2E92-4D5D-9A63-5EDA44397779}"/>
              </a:ext>
            </a:extLst>
          </p:cNvPr>
          <p:cNvPicPr>
            <a:picLocks noChangeAspect="1"/>
          </p:cNvPicPr>
          <p:nvPr/>
        </p:nvPicPr>
        <p:blipFill>
          <a:blip r:embed="rId4"/>
          <a:stretch>
            <a:fillRect/>
          </a:stretch>
        </p:blipFill>
        <p:spPr>
          <a:xfrm>
            <a:off x="6572402" y="3577412"/>
            <a:ext cx="1992590" cy="2163078"/>
          </a:xfrm>
          <a:prstGeom prst="rect">
            <a:avLst/>
          </a:prstGeom>
        </p:spPr>
      </p:pic>
    </p:spTree>
    <p:extLst>
      <p:ext uri="{BB962C8B-B14F-4D97-AF65-F5344CB8AC3E}">
        <p14:creationId xmlns:p14="http://schemas.microsoft.com/office/powerpoint/2010/main" val="2953280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2871C-30EE-4552-9878-C829B20C80EB}"/>
              </a:ext>
            </a:extLst>
          </p:cNvPr>
          <p:cNvSpPr>
            <a:spLocks noGrp="1"/>
          </p:cNvSpPr>
          <p:nvPr>
            <p:ph type="title"/>
          </p:nvPr>
        </p:nvSpPr>
        <p:spPr/>
        <p:txBody>
          <a:bodyPr/>
          <a:lstStyle/>
          <a:p>
            <a:r>
              <a:rPr lang="en-US" dirty="0"/>
              <a:t>Mechanical Skills for Safety</a:t>
            </a:r>
          </a:p>
        </p:txBody>
      </p:sp>
      <p:sp>
        <p:nvSpPr>
          <p:cNvPr id="3" name="Content Placeholder 2">
            <a:extLst>
              <a:ext uri="{FF2B5EF4-FFF2-40B4-BE49-F238E27FC236}">
                <a16:creationId xmlns:a16="http://schemas.microsoft.com/office/drawing/2014/main" id="{1C39B1D4-468E-48D6-9ADC-DA1F61F4FEC9}"/>
              </a:ext>
            </a:extLst>
          </p:cNvPr>
          <p:cNvSpPr>
            <a:spLocks noGrp="1"/>
          </p:cNvSpPr>
          <p:nvPr>
            <p:ph sz="quarter" idx="1"/>
          </p:nvPr>
        </p:nvSpPr>
        <p:spPr/>
        <p:txBody>
          <a:bodyPr/>
          <a:lstStyle/>
          <a:p>
            <a:r>
              <a:rPr lang="en-US" dirty="0"/>
              <a:t>Accordion leash hold – When assessing a dog, you can use this leash hold and bring arm straight out in front of you, use both hands if needed, and can help prevent yourself from being bitten.</a:t>
            </a:r>
          </a:p>
          <a:p>
            <a:endParaRPr lang="en-US" dirty="0"/>
          </a:p>
        </p:txBody>
      </p:sp>
      <p:pic>
        <p:nvPicPr>
          <p:cNvPr id="4" name="Picture 3">
            <a:extLst>
              <a:ext uri="{FF2B5EF4-FFF2-40B4-BE49-F238E27FC236}">
                <a16:creationId xmlns:a16="http://schemas.microsoft.com/office/drawing/2014/main" id="{D0A157E5-4DAF-4896-8814-1BF9798F5BB4}"/>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hotocopy/>
                    </a14:imgEffect>
                  </a14:imgLayer>
                </a14:imgProps>
              </a:ext>
            </a:extLst>
          </a:blip>
          <a:srcRect b="2160"/>
          <a:stretch/>
        </p:blipFill>
        <p:spPr>
          <a:xfrm>
            <a:off x="1891241" y="4187096"/>
            <a:ext cx="1505466" cy="1295400"/>
          </a:xfrm>
          <a:prstGeom prst="rect">
            <a:avLst/>
          </a:prstGeom>
        </p:spPr>
      </p:pic>
      <p:pic>
        <p:nvPicPr>
          <p:cNvPr id="5" name="Picture 4">
            <a:extLst>
              <a:ext uri="{FF2B5EF4-FFF2-40B4-BE49-F238E27FC236}">
                <a16:creationId xmlns:a16="http://schemas.microsoft.com/office/drawing/2014/main" id="{0A68AAB6-0DB9-4D8D-8EB4-D078157D5647}"/>
              </a:ext>
            </a:extLst>
          </p:cNvPr>
          <p:cNvPicPr>
            <a:picLocks noChangeAspect="1"/>
          </p:cNvPicPr>
          <p:nvPr/>
        </p:nvPicPr>
        <p:blipFill rotWithShape="1">
          <a:blip r:embed="rId4">
            <a:extLst>
              <a:ext uri="{BEBA8EAE-BF5A-486C-A8C5-ECC9F3942E4B}">
                <a14:imgProps xmlns:a14="http://schemas.microsoft.com/office/drawing/2010/main">
                  <a14:imgLayer r:embed="rId5">
                    <a14:imgEffect>
                      <a14:artisticPhotocopy/>
                    </a14:imgEffect>
                  </a14:imgLayer>
                </a14:imgProps>
              </a:ext>
            </a:extLst>
          </a:blip>
          <a:srcRect b="2084"/>
          <a:stretch/>
        </p:blipFill>
        <p:spPr>
          <a:xfrm>
            <a:off x="3673132" y="4187096"/>
            <a:ext cx="1075333" cy="1579395"/>
          </a:xfrm>
          <a:prstGeom prst="rect">
            <a:avLst/>
          </a:prstGeom>
        </p:spPr>
      </p:pic>
      <p:pic>
        <p:nvPicPr>
          <p:cNvPr id="6" name="Picture 5">
            <a:extLst>
              <a:ext uri="{FF2B5EF4-FFF2-40B4-BE49-F238E27FC236}">
                <a16:creationId xmlns:a16="http://schemas.microsoft.com/office/drawing/2014/main" id="{7AB22FB1-05BD-4CBD-A5EF-94DAF2E7FB46}"/>
              </a:ext>
            </a:extLst>
          </p:cNvPr>
          <p:cNvPicPr>
            <a:picLocks noChangeAspect="1"/>
          </p:cNvPicPr>
          <p:nvPr/>
        </p:nvPicPr>
        <p:blipFill>
          <a:blip r:embed="rId6">
            <a:extLst>
              <a:ext uri="{BEBA8EAE-BF5A-486C-A8C5-ECC9F3942E4B}">
                <a14:imgProps xmlns:a14="http://schemas.microsoft.com/office/drawing/2010/main">
                  <a14:imgLayer r:embed="rId7">
                    <a14:imgEffect>
                      <a14:artisticPhotocopy/>
                    </a14:imgEffect>
                  </a14:imgLayer>
                </a14:imgProps>
              </a:ext>
            </a:extLst>
          </a:blip>
          <a:stretch>
            <a:fillRect/>
          </a:stretch>
        </p:blipFill>
        <p:spPr>
          <a:xfrm>
            <a:off x="5024890" y="4187096"/>
            <a:ext cx="1142541" cy="1579395"/>
          </a:xfrm>
          <a:prstGeom prst="rect">
            <a:avLst/>
          </a:prstGeom>
        </p:spPr>
      </p:pic>
      <p:pic>
        <p:nvPicPr>
          <p:cNvPr id="7" name="Picture 6">
            <a:extLst>
              <a:ext uri="{FF2B5EF4-FFF2-40B4-BE49-F238E27FC236}">
                <a16:creationId xmlns:a16="http://schemas.microsoft.com/office/drawing/2014/main" id="{82F9DDD7-76D6-44A8-B2BC-C147C071394C}"/>
              </a:ext>
            </a:extLst>
          </p:cNvPr>
          <p:cNvPicPr>
            <a:picLocks noChangeAspect="1"/>
          </p:cNvPicPr>
          <p:nvPr/>
        </p:nvPicPr>
        <p:blipFill>
          <a:blip r:embed="rId8">
            <a:extLst>
              <a:ext uri="{BEBA8EAE-BF5A-486C-A8C5-ECC9F3942E4B}">
                <a14:imgProps xmlns:a14="http://schemas.microsoft.com/office/drawing/2010/main">
                  <a14:imgLayer r:embed="rId9">
                    <a14:imgEffect>
                      <a14:artisticPhotocopy/>
                    </a14:imgEffect>
                  </a14:imgLayer>
                </a14:imgProps>
              </a:ext>
            </a:extLst>
          </a:blip>
          <a:stretch>
            <a:fillRect/>
          </a:stretch>
        </p:blipFill>
        <p:spPr>
          <a:xfrm>
            <a:off x="6443856" y="4187096"/>
            <a:ext cx="1108937" cy="1579395"/>
          </a:xfrm>
          <a:prstGeom prst="rect">
            <a:avLst/>
          </a:prstGeom>
        </p:spPr>
      </p:pic>
      <p:pic>
        <p:nvPicPr>
          <p:cNvPr id="8" name="Picture 7">
            <a:extLst>
              <a:ext uri="{FF2B5EF4-FFF2-40B4-BE49-F238E27FC236}">
                <a16:creationId xmlns:a16="http://schemas.microsoft.com/office/drawing/2014/main" id="{CEE55732-E7C2-4942-87BA-DD87677CD13A}"/>
              </a:ext>
            </a:extLst>
          </p:cNvPr>
          <p:cNvPicPr>
            <a:picLocks noChangeAspect="1"/>
          </p:cNvPicPr>
          <p:nvPr/>
        </p:nvPicPr>
        <p:blipFill>
          <a:blip r:embed="rId10">
            <a:extLst>
              <a:ext uri="{BEBA8EAE-BF5A-486C-A8C5-ECC9F3942E4B}">
                <a14:imgProps xmlns:a14="http://schemas.microsoft.com/office/drawing/2010/main">
                  <a14:imgLayer r:embed="rId11">
                    <a14:imgEffect>
                      <a14:artisticPhotocopy/>
                    </a14:imgEffect>
                  </a14:imgLayer>
                </a14:imgProps>
              </a:ext>
            </a:extLst>
          </a:blip>
          <a:stretch>
            <a:fillRect/>
          </a:stretch>
        </p:blipFill>
        <p:spPr>
          <a:xfrm>
            <a:off x="312337" y="4187096"/>
            <a:ext cx="1302479" cy="1295400"/>
          </a:xfrm>
          <a:prstGeom prst="rect">
            <a:avLst/>
          </a:prstGeom>
        </p:spPr>
      </p:pic>
      <p:pic>
        <p:nvPicPr>
          <p:cNvPr id="9" name="Picture 8">
            <a:extLst>
              <a:ext uri="{FF2B5EF4-FFF2-40B4-BE49-F238E27FC236}">
                <a16:creationId xmlns:a16="http://schemas.microsoft.com/office/drawing/2014/main" id="{77CEFE1A-2EA0-4CA7-AF9C-C4E8BE5B26AA}"/>
              </a:ext>
            </a:extLst>
          </p:cNvPr>
          <p:cNvPicPr>
            <a:picLocks noChangeAspect="1"/>
          </p:cNvPicPr>
          <p:nvPr/>
        </p:nvPicPr>
        <p:blipFill rotWithShape="1">
          <a:blip r:embed="rId12">
            <a:extLst>
              <a:ext uri="{BEBA8EAE-BF5A-486C-A8C5-ECC9F3942E4B}">
                <a14:imgProps xmlns:a14="http://schemas.microsoft.com/office/drawing/2010/main">
                  <a14:imgLayer r:embed="rId13">
                    <a14:imgEffect>
                      <a14:artisticPhotocopy/>
                    </a14:imgEffect>
                  </a14:imgLayer>
                </a14:imgProps>
              </a:ext>
            </a:extLst>
          </a:blip>
          <a:srcRect b="3473"/>
          <a:stretch/>
        </p:blipFill>
        <p:spPr>
          <a:xfrm>
            <a:off x="7829219" y="4187096"/>
            <a:ext cx="1126787" cy="1583295"/>
          </a:xfrm>
          <a:prstGeom prst="rect">
            <a:avLst/>
          </a:prstGeom>
        </p:spPr>
      </p:pic>
    </p:spTree>
    <p:extLst>
      <p:ext uri="{BB962C8B-B14F-4D97-AF65-F5344CB8AC3E}">
        <p14:creationId xmlns:p14="http://schemas.microsoft.com/office/powerpoint/2010/main" val="3965882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DBC26-8EE3-4C85-BDF3-31F3AFDFBBFE}"/>
              </a:ext>
            </a:extLst>
          </p:cNvPr>
          <p:cNvSpPr>
            <a:spLocks noGrp="1"/>
          </p:cNvSpPr>
          <p:nvPr>
            <p:ph type="title"/>
          </p:nvPr>
        </p:nvSpPr>
        <p:spPr/>
        <p:txBody>
          <a:bodyPr/>
          <a:lstStyle/>
          <a:p>
            <a:r>
              <a:rPr lang="en-US" dirty="0"/>
              <a:t>Mechanical Skills for Safety</a:t>
            </a:r>
          </a:p>
        </p:txBody>
      </p:sp>
      <p:sp>
        <p:nvSpPr>
          <p:cNvPr id="3" name="Content Placeholder 2">
            <a:extLst>
              <a:ext uri="{FF2B5EF4-FFF2-40B4-BE49-F238E27FC236}">
                <a16:creationId xmlns:a16="http://schemas.microsoft.com/office/drawing/2014/main" id="{4E213057-6C5F-4028-8686-F0F2ABB479F8}"/>
              </a:ext>
            </a:extLst>
          </p:cNvPr>
          <p:cNvSpPr>
            <a:spLocks noGrp="1"/>
          </p:cNvSpPr>
          <p:nvPr>
            <p:ph sz="quarter" idx="1"/>
          </p:nvPr>
        </p:nvSpPr>
        <p:spPr/>
        <p:txBody>
          <a:bodyPr>
            <a:normAutofit/>
          </a:bodyPr>
          <a:lstStyle/>
          <a:p>
            <a:r>
              <a:rPr lang="en-US" sz="2800" dirty="0"/>
              <a:t>Leash Grabbers </a:t>
            </a:r>
          </a:p>
          <a:p>
            <a:pPr lvl="1"/>
            <a:r>
              <a:rPr lang="en-US" sz="2400" dirty="0"/>
              <a:t>Can be a pre-cursor to more aggressive behaviors, especially with bored shelter dogs</a:t>
            </a:r>
          </a:p>
          <a:p>
            <a:pPr lvl="1"/>
            <a:r>
              <a:rPr lang="en-US" sz="2400" dirty="0"/>
              <a:t>Distract with a toy</a:t>
            </a:r>
          </a:p>
          <a:p>
            <a:pPr lvl="1"/>
            <a:r>
              <a:rPr lang="en-US" sz="2400" dirty="0"/>
              <a:t>Use a cable or chain leash</a:t>
            </a:r>
          </a:p>
          <a:p>
            <a:pPr lvl="1"/>
            <a:r>
              <a:rPr lang="en-US" sz="2400" dirty="0"/>
              <a:t>PVC pipe and tennis ball section over leash</a:t>
            </a:r>
          </a:p>
          <a:p>
            <a:pPr marL="0" indent="0">
              <a:buNone/>
            </a:pPr>
            <a:r>
              <a:rPr lang="en-US" dirty="0"/>
              <a:t>	</a:t>
            </a:r>
          </a:p>
        </p:txBody>
      </p:sp>
    </p:spTree>
    <p:extLst>
      <p:ext uri="{BB962C8B-B14F-4D97-AF65-F5344CB8AC3E}">
        <p14:creationId xmlns:p14="http://schemas.microsoft.com/office/powerpoint/2010/main" val="10261893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CB6C-3ED2-4F2D-B858-179BF3B2DAD8}"/>
              </a:ext>
            </a:extLst>
          </p:cNvPr>
          <p:cNvSpPr>
            <a:spLocks noGrp="1"/>
          </p:cNvSpPr>
          <p:nvPr>
            <p:ph type="title"/>
          </p:nvPr>
        </p:nvSpPr>
        <p:spPr/>
        <p:txBody>
          <a:bodyPr/>
          <a:lstStyle/>
          <a:p>
            <a:r>
              <a:rPr lang="en-US" dirty="0"/>
              <a:t>Mechanical Skills for safety</a:t>
            </a:r>
          </a:p>
        </p:txBody>
      </p:sp>
      <p:sp>
        <p:nvSpPr>
          <p:cNvPr id="3" name="Content Placeholder 2">
            <a:extLst>
              <a:ext uri="{FF2B5EF4-FFF2-40B4-BE49-F238E27FC236}">
                <a16:creationId xmlns:a16="http://schemas.microsoft.com/office/drawing/2014/main" id="{A6F9A09A-2504-4E7A-90DE-77DA394DC9EA}"/>
              </a:ext>
            </a:extLst>
          </p:cNvPr>
          <p:cNvSpPr>
            <a:spLocks noGrp="1"/>
          </p:cNvSpPr>
          <p:nvPr>
            <p:ph sz="quarter" idx="1"/>
          </p:nvPr>
        </p:nvSpPr>
        <p:spPr>
          <a:xfrm>
            <a:off x="612648" y="2209800"/>
            <a:ext cx="8153400" cy="4495800"/>
          </a:xfrm>
        </p:spPr>
        <p:txBody>
          <a:bodyPr>
            <a:normAutofit/>
          </a:bodyPr>
          <a:lstStyle/>
          <a:p>
            <a:pPr>
              <a:lnSpc>
                <a:spcPct val="90000"/>
              </a:lnSpc>
            </a:pPr>
            <a:r>
              <a:rPr lang="en-US" sz="2600" dirty="0"/>
              <a:t>If Dog escalates and you’re concerned for your safety:</a:t>
            </a:r>
          </a:p>
          <a:p>
            <a:pPr>
              <a:lnSpc>
                <a:spcPct val="90000"/>
              </a:lnSpc>
            </a:pPr>
            <a:r>
              <a:rPr lang="en-US" sz="2600" dirty="0"/>
              <a:t>Stay Quiet – screaming / yelling only adds to stimulation </a:t>
            </a:r>
          </a:p>
          <a:p>
            <a:pPr>
              <a:lnSpc>
                <a:spcPct val="90000"/>
              </a:lnSpc>
            </a:pPr>
            <a:r>
              <a:rPr lang="en-US" sz="2600" dirty="0"/>
              <a:t>Run leash around a tree or pole, something to keep dog away until you can get control or help </a:t>
            </a:r>
          </a:p>
          <a:p>
            <a:pPr>
              <a:lnSpc>
                <a:spcPct val="90000"/>
              </a:lnSpc>
            </a:pPr>
            <a:r>
              <a:rPr lang="en-US" sz="2600" dirty="0"/>
              <a:t>Get something between you and the dog</a:t>
            </a:r>
          </a:p>
          <a:p>
            <a:pPr>
              <a:lnSpc>
                <a:spcPct val="90000"/>
              </a:lnSpc>
            </a:pPr>
            <a:r>
              <a:rPr lang="en-US" sz="2600" dirty="0"/>
              <a:t>“feed” the leash to the dog</a:t>
            </a:r>
          </a:p>
          <a:p>
            <a:pPr>
              <a:lnSpc>
                <a:spcPct val="90000"/>
              </a:lnSpc>
            </a:pPr>
            <a:r>
              <a:rPr lang="en-US" sz="2600" dirty="0"/>
              <a:t>Dual handlers</a:t>
            </a:r>
          </a:p>
          <a:p>
            <a:pPr>
              <a:lnSpc>
                <a:spcPct val="90000"/>
              </a:lnSpc>
            </a:pPr>
            <a:r>
              <a:rPr lang="en-US" sz="2400" dirty="0"/>
              <a:t>If dog is aggressing towards other stay focused on the dog but walk in opposite direction</a:t>
            </a:r>
          </a:p>
          <a:p>
            <a:endParaRPr lang="en-US" dirty="0"/>
          </a:p>
        </p:txBody>
      </p:sp>
      <p:pic>
        <p:nvPicPr>
          <p:cNvPr id="4" name="Picture 3">
            <a:extLst>
              <a:ext uri="{FF2B5EF4-FFF2-40B4-BE49-F238E27FC236}">
                <a16:creationId xmlns:a16="http://schemas.microsoft.com/office/drawing/2014/main" id="{C7027A1D-A855-47BD-BF5E-B6AC2315A293}"/>
              </a:ext>
            </a:extLst>
          </p:cNvPr>
          <p:cNvPicPr>
            <a:picLocks noChangeAspect="1"/>
          </p:cNvPicPr>
          <p:nvPr/>
        </p:nvPicPr>
        <p:blipFill rotWithShape="1">
          <a:blip r:embed="rId2"/>
          <a:srcRect l="24087" r="19452" b="-2"/>
          <a:stretch/>
        </p:blipFill>
        <p:spPr>
          <a:xfrm>
            <a:off x="7162800" y="226243"/>
            <a:ext cx="1143000" cy="1867562"/>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29490795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52331-7880-4A2A-B85F-D8112CA8D837}"/>
              </a:ext>
            </a:extLst>
          </p:cNvPr>
          <p:cNvSpPr>
            <a:spLocks noGrp="1"/>
          </p:cNvSpPr>
          <p:nvPr>
            <p:ph type="title"/>
          </p:nvPr>
        </p:nvSpPr>
        <p:spPr/>
        <p:txBody>
          <a:bodyPr/>
          <a:lstStyle/>
          <a:p>
            <a:r>
              <a:rPr lang="en-US" dirty="0"/>
              <a:t>Breaking Up a Dog Fight</a:t>
            </a:r>
          </a:p>
        </p:txBody>
      </p:sp>
      <p:sp>
        <p:nvSpPr>
          <p:cNvPr id="3" name="Content Placeholder 2">
            <a:extLst>
              <a:ext uri="{FF2B5EF4-FFF2-40B4-BE49-F238E27FC236}">
                <a16:creationId xmlns:a16="http://schemas.microsoft.com/office/drawing/2014/main" id="{F011CFF1-68FE-421E-9FDB-07B0726FF405}"/>
              </a:ext>
            </a:extLst>
          </p:cNvPr>
          <p:cNvSpPr>
            <a:spLocks noGrp="1"/>
          </p:cNvSpPr>
          <p:nvPr>
            <p:ph sz="quarter" idx="1"/>
          </p:nvPr>
        </p:nvSpPr>
        <p:spPr/>
        <p:txBody>
          <a:bodyPr/>
          <a:lstStyle/>
          <a:p>
            <a:pPr>
              <a:buFont typeface="Wingdings" panose="05000000000000000000" pitchFamily="2" charset="2"/>
              <a:buChar char="q"/>
            </a:pPr>
            <a:r>
              <a:rPr lang="en-US" sz="2800" dirty="0">
                <a:solidFill>
                  <a:srgbClr val="FF0000"/>
                </a:solidFill>
              </a:rPr>
              <a:t>Have a plan, be prepared before a fight breaks out</a:t>
            </a:r>
          </a:p>
          <a:p>
            <a:pPr lvl="1">
              <a:buFont typeface="Wingdings" panose="05000000000000000000" pitchFamily="2" charset="2"/>
              <a:buChar char="q"/>
            </a:pPr>
            <a:r>
              <a:rPr lang="en-US" sz="1800" dirty="0">
                <a:solidFill>
                  <a:srgbClr val="FF0000"/>
                </a:solidFill>
              </a:rPr>
              <a:t>See the Play Group Handbook in the PupPartners ™ Shelter Package</a:t>
            </a:r>
          </a:p>
          <a:p>
            <a:pPr>
              <a:buFont typeface="Wingdings" panose="05000000000000000000" pitchFamily="2" charset="2"/>
              <a:buChar char="q"/>
            </a:pPr>
            <a:r>
              <a:rPr lang="en-US" sz="2800" dirty="0"/>
              <a:t>Number of dogs to handler – ideally one to one</a:t>
            </a:r>
          </a:p>
          <a:p>
            <a:pPr>
              <a:buFont typeface="Wingdings" panose="05000000000000000000" pitchFamily="2" charset="2"/>
              <a:buChar char="q"/>
            </a:pPr>
            <a:r>
              <a:rPr lang="en-US" sz="2800" dirty="0"/>
              <a:t>Check  - who is the aggressor</a:t>
            </a:r>
          </a:p>
          <a:p>
            <a:pPr>
              <a:buFont typeface="Wingdings" panose="05000000000000000000" pitchFamily="2" charset="2"/>
              <a:buChar char="q"/>
            </a:pPr>
            <a:r>
              <a:rPr lang="en-US" sz="2800" dirty="0"/>
              <a:t>Keep leashes dragging during intro</a:t>
            </a:r>
          </a:p>
          <a:p>
            <a:pPr>
              <a:buFont typeface="Wingdings" panose="05000000000000000000" pitchFamily="2" charset="2"/>
              <a:buChar char="q"/>
            </a:pPr>
            <a:endParaRPr lang="en-US" sz="2800" dirty="0"/>
          </a:p>
          <a:p>
            <a:pPr>
              <a:buFont typeface="Wingdings" panose="05000000000000000000" pitchFamily="2" charset="2"/>
              <a:buChar char="q"/>
            </a:pPr>
            <a:endParaRPr lang="en-US" sz="2800" dirty="0"/>
          </a:p>
          <a:p>
            <a:endParaRPr lang="en-US" dirty="0"/>
          </a:p>
          <a:p>
            <a:endParaRPr lang="en-US" dirty="0"/>
          </a:p>
        </p:txBody>
      </p:sp>
    </p:spTree>
    <p:extLst>
      <p:ext uri="{BB962C8B-B14F-4D97-AF65-F5344CB8AC3E}">
        <p14:creationId xmlns:p14="http://schemas.microsoft.com/office/powerpoint/2010/main" val="2962661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AE92B-2BC1-4EBD-8055-CE261DF29457}"/>
              </a:ext>
            </a:extLst>
          </p:cNvPr>
          <p:cNvSpPr>
            <a:spLocks noGrp="1"/>
          </p:cNvSpPr>
          <p:nvPr>
            <p:ph type="title"/>
          </p:nvPr>
        </p:nvSpPr>
        <p:spPr/>
        <p:txBody>
          <a:bodyPr/>
          <a:lstStyle/>
          <a:p>
            <a:r>
              <a:rPr lang="en-US" dirty="0"/>
              <a:t>Breaking Up a Dog Fight</a:t>
            </a:r>
          </a:p>
        </p:txBody>
      </p:sp>
      <p:sp>
        <p:nvSpPr>
          <p:cNvPr id="3" name="Content Placeholder 2">
            <a:extLst>
              <a:ext uri="{FF2B5EF4-FFF2-40B4-BE49-F238E27FC236}">
                <a16:creationId xmlns:a16="http://schemas.microsoft.com/office/drawing/2014/main" id="{C8FA28BA-6A90-41A4-911A-D4398D1BCCB4}"/>
              </a:ext>
            </a:extLst>
          </p:cNvPr>
          <p:cNvSpPr>
            <a:spLocks noGrp="1"/>
          </p:cNvSpPr>
          <p:nvPr>
            <p:ph sz="quarter" idx="1"/>
          </p:nvPr>
        </p:nvSpPr>
        <p:spPr/>
        <p:txBody>
          <a:bodyPr>
            <a:normAutofit fontScale="62500" lnSpcReduction="20000"/>
          </a:bodyPr>
          <a:lstStyle/>
          <a:p>
            <a:r>
              <a:rPr lang="en-US" sz="4500" dirty="0"/>
              <a:t>Tools for a fight kit</a:t>
            </a:r>
          </a:p>
          <a:p>
            <a:pPr lvl="1"/>
            <a:r>
              <a:rPr lang="en-US" dirty="0"/>
              <a:t>Noise makers (food pans, air horn, pet correction </a:t>
            </a:r>
          </a:p>
          <a:p>
            <a:pPr lvl="1"/>
            <a:r>
              <a:rPr lang="en-US" dirty="0"/>
              <a:t>Squirt bottles, hoses in dog yard </a:t>
            </a:r>
          </a:p>
          <a:p>
            <a:pPr lvl="1"/>
            <a:r>
              <a:rPr lang="en-US" dirty="0"/>
              <a:t>Citronella spray – spray in front of dogs nose - unless not effective then into mouth</a:t>
            </a:r>
          </a:p>
          <a:p>
            <a:pPr lvl="1"/>
            <a:r>
              <a:rPr lang="en-US" dirty="0"/>
              <a:t>Break Stick – you should know how to use this before the first time it’s needed </a:t>
            </a:r>
          </a:p>
          <a:p>
            <a:endParaRPr lang="en-US" dirty="0"/>
          </a:p>
          <a:p>
            <a:r>
              <a:rPr lang="en-US" sz="4400" dirty="0"/>
              <a:t>Other things to have on hand</a:t>
            </a:r>
          </a:p>
          <a:p>
            <a:pPr lvl="1"/>
            <a:r>
              <a:rPr lang="en-US" dirty="0"/>
              <a:t>Folding chair, trash can or “Break Board” – something to put between the dogs</a:t>
            </a:r>
          </a:p>
          <a:p>
            <a:endParaRPr lang="en-US" dirty="0"/>
          </a:p>
          <a:p>
            <a:r>
              <a:rPr lang="en-US" sz="4400" dirty="0"/>
              <a:t>If you have to, pull dogs apart using their rear legs – grab where legs meet body, turn them </a:t>
            </a:r>
            <a:r>
              <a:rPr lang="en-US" sz="4400" dirty="0">
                <a:solidFill>
                  <a:srgbClr val="FF0000"/>
                </a:solidFill>
              </a:rPr>
              <a:t>and COMMIT                                  </a:t>
            </a:r>
            <a:r>
              <a:rPr lang="en-US" sz="3200" dirty="0">
                <a:solidFill>
                  <a:srgbClr val="FF0000"/>
                </a:solidFill>
              </a:rPr>
              <a:t>NOTE: This should not be used for “grippers”</a:t>
            </a:r>
          </a:p>
          <a:p>
            <a:endParaRPr lang="en-US" dirty="0"/>
          </a:p>
        </p:txBody>
      </p:sp>
    </p:spTree>
    <p:extLst>
      <p:ext uri="{BB962C8B-B14F-4D97-AF65-F5344CB8AC3E}">
        <p14:creationId xmlns:p14="http://schemas.microsoft.com/office/powerpoint/2010/main" val="2152625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62414-9150-4F01-9818-0FA5A05FA8CF}"/>
              </a:ext>
            </a:extLst>
          </p:cNvPr>
          <p:cNvSpPr>
            <a:spLocks noGrp="1"/>
          </p:cNvSpPr>
          <p:nvPr>
            <p:ph type="title"/>
          </p:nvPr>
        </p:nvSpPr>
        <p:spPr/>
        <p:txBody>
          <a:bodyPr/>
          <a:lstStyle/>
          <a:p>
            <a:r>
              <a:rPr lang="en-US" dirty="0"/>
              <a:t>Breaking up a Dog Fight</a:t>
            </a:r>
          </a:p>
        </p:txBody>
      </p:sp>
      <p:sp>
        <p:nvSpPr>
          <p:cNvPr id="3" name="Content Placeholder 2">
            <a:extLst>
              <a:ext uri="{FF2B5EF4-FFF2-40B4-BE49-F238E27FC236}">
                <a16:creationId xmlns:a16="http://schemas.microsoft.com/office/drawing/2014/main" id="{0BCCD05E-88D4-493E-A236-50A359CFD1E4}"/>
              </a:ext>
            </a:extLst>
          </p:cNvPr>
          <p:cNvSpPr>
            <a:spLocks noGrp="1"/>
          </p:cNvSpPr>
          <p:nvPr>
            <p:ph sz="quarter" idx="1"/>
          </p:nvPr>
        </p:nvSpPr>
        <p:spPr/>
        <p:txBody>
          <a:bodyPr>
            <a:normAutofit/>
          </a:bodyPr>
          <a:lstStyle/>
          <a:p>
            <a:r>
              <a:rPr lang="en-US" sz="3200" dirty="0"/>
              <a:t>The Nevers</a:t>
            </a:r>
            <a:endParaRPr lang="en-US" sz="2500" dirty="0"/>
          </a:p>
          <a:p>
            <a:pPr lvl="1">
              <a:buFont typeface="Wingdings" panose="05000000000000000000" pitchFamily="2" charset="2"/>
              <a:buChar char="q"/>
            </a:pPr>
            <a:r>
              <a:rPr lang="en-US" sz="2500" dirty="0"/>
              <a:t>Never grab a collar</a:t>
            </a:r>
          </a:p>
          <a:p>
            <a:pPr lvl="1">
              <a:buFont typeface="Wingdings" panose="05000000000000000000" pitchFamily="2" charset="2"/>
              <a:buChar char="q"/>
            </a:pPr>
            <a:r>
              <a:rPr lang="en-US" sz="2500" dirty="0"/>
              <a:t>Never hit, kick or punch – causing pain </a:t>
            </a:r>
            <a:r>
              <a:rPr lang="en-US" sz="2500" b="1" dirty="0"/>
              <a:t>causes dog to grip harder</a:t>
            </a:r>
          </a:p>
          <a:p>
            <a:pPr lvl="1">
              <a:buFont typeface="Wingdings" panose="05000000000000000000" pitchFamily="2" charset="2"/>
              <a:buChar char="q"/>
            </a:pPr>
            <a:r>
              <a:rPr lang="en-US" sz="2500" dirty="0"/>
              <a:t>Never get between dogs</a:t>
            </a:r>
          </a:p>
          <a:p>
            <a:pPr lvl="1">
              <a:buFont typeface="Wingdings" panose="05000000000000000000" pitchFamily="2" charset="2"/>
              <a:buChar char="q"/>
            </a:pPr>
            <a:r>
              <a:rPr lang="en-US" sz="2500" dirty="0"/>
              <a:t>Never pick up a dog – makes that dog more interesting and – both of your hands are now occupied  </a:t>
            </a:r>
          </a:p>
          <a:p>
            <a:endParaRPr lang="en-US" dirty="0"/>
          </a:p>
        </p:txBody>
      </p:sp>
    </p:spTree>
    <p:extLst>
      <p:ext uri="{BB962C8B-B14F-4D97-AF65-F5344CB8AC3E}">
        <p14:creationId xmlns:p14="http://schemas.microsoft.com/office/powerpoint/2010/main" val="2544759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Safety Message and Intros</a:t>
            </a:r>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276600"/>
            <a:ext cx="2438400" cy="2309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9318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AC395-76FC-4A15-BE64-A6E3A0A17ADC}"/>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72948C9C-482C-44B2-A54A-D5C25D812825}"/>
              </a:ext>
            </a:extLst>
          </p:cNvPr>
          <p:cNvSpPr>
            <a:spLocks noGrp="1"/>
          </p:cNvSpPr>
          <p:nvPr>
            <p:ph sz="quarter" idx="1"/>
          </p:nvPr>
        </p:nvSpPr>
        <p:spPr/>
        <p:txBody>
          <a:bodyPr/>
          <a:lstStyle/>
          <a:p>
            <a:pPr>
              <a:buFont typeface="Wingdings" panose="05000000000000000000" pitchFamily="2" charset="2"/>
              <a:buChar char="q"/>
            </a:pPr>
            <a:r>
              <a:rPr lang="en-US" sz="2800" dirty="0"/>
              <a:t>Learn to read dog body language</a:t>
            </a:r>
          </a:p>
          <a:p>
            <a:pPr>
              <a:buFont typeface="Wingdings" panose="05000000000000000000" pitchFamily="2" charset="2"/>
              <a:buChar char="q"/>
            </a:pPr>
            <a:r>
              <a:rPr lang="en-US" sz="2800" dirty="0"/>
              <a:t>Be aware of your situation and surroundings</a:t>
            </a:r>
          </a:p>
          <a:p>
            <a:pPr>
              <a:buFont typeface="Wingdings" panose="05000000000000000000" pitchFamily="2" charset="2"/>
              <a:buChar char="q"/>
            </a:pPr>
            <a:r>
              <a:rPr lang="en-US" sz="2800" dirty="0"/>
              <a:t>Have the right equipment and training</a:t>
            </a:r>
          </a:p>
          <a:p>
            <a:pPr>
              <a:buFont typeface="Wingdings" panose="05000000000000000000" pitchFamily="2" charset="2"/>
              <a:buChar char="q"/>
            </a:pPr>
            <a:r>
              <a:rPr lang="en-US" sz="2800" dirty="0"/>
              <a:t>Remain calm and quiet</a:t>
            </a:r>
          </a:p>
          <a:p>
            <a:pPr>
              <a:buFont typeface="Wingdings" panose="05000000000000000000" pitchFamily="2" charset="2"/>
              <a:buChar char="q"/>
            </a:pPr>
            <a:r>
              <a:rPr lang="en-US" sz="2800" dirty="0"/>
              <a:t>Do not exceed your level of experience, it’s not safe for you or the dog</a:t>
            </a:r>
            <a:endParaRPr lang="en-US" dirty="0"/>
          </a:p>
        </p:txBody>
      </p:sp>
    </p:spTree>
    <p:extLst>
      <p:ext uri="{BB962C8B-B14F-4D97-AF65-F5344CB8AC3E}">
        <p14:creationId xmlns:p14="http://schemas.microsoft.com/office/powerpoint/2010/main" val="33917152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AA9C3-90E2-47A9-B067-37C3DC3222B9}"/>
              </a:ext>
            </a:extLst>
          </p:cNvPr>
          <p:cNvSpPr>
            <a:spLocks noGrp="1"/>
          </p:cNvSpPr>
          <p:nvPr>
            <p:ph type="title"/>
          </p:nvPr>
        </p:nvSpPr>
        <p:spPr/>
        <p:txBody>
          <a:bodyPr/>
          <a:lstStyle/>
          <a:p>
            <a:r>
              <a:rPr lang="en-US" dirty="0"/>
              <a:t>Continue Your Education</a:t>
            </a:r>
          </a:p>
        </p:txBody>
      </p:sp>
      <p:pic>
        <p:nvPicPr>
          <p:cNvPr id="4" name="Content Placeholder 3">
            <a:extLst>
              <a:ext uri="{FF2B5EF4-FFF2-40B4-BE49-F238E27FC236}">
                <a16:creationId xmlns:a16="http://schemas.microsoft.com/office/drawing/2014/main" id="{7400EE83-CEC5-4914-ACD3-A1863A074874}"/>
              </a:ext>
            </a:extLst>
          </p:cNvPr>
          <p:cNvPicPr>
            <a:picLocks noGrp="1" noChangeAspect="1"/>
          </p:cNvPicPr>
          <p:nvPr>
            <p:ph sz="quarter" idx="1"/>
          </p:nvPr>
        </p:nvPicPr>
        <p:blipFill>
          <a:blip r:embed="rId2"/>
          <a:stretch>
            <a:fillRect/>
          </a:stretch>
        </p:blipFill>
        <p:spPr>
          <a:xfrm>
            <a:off x="612775" y="1905457"/>
            <a:ext cx="8153400" cy="3885286"/>
          </a:xfrm>
          <a:prstGeom prst="rect">
            <a:avLst/>
          </a:prstGeom>
        </p:spPr>
      </p:pic>
      <p:pic>
        <p:nvPicPr>
          <p:cNvPr id="5" name="Picture 4">
            <a:extLst>
              <a:ext uri="{FF2B5EF4-FFF2-40B4-BE49-F238E27FC236}">
                <a16:creationId xmlns:a16="http://schemas.microsoft.com/office/drawing/2014/main" id="{A4331561-51E4-4DF3-92CF-23125D38D4AD}"/>
              </a:ext>
            </a:extLst>
          </p:cNvPr>
          <p:cNvPicPr>
            <a:picLocks noChangeAspect="1"/>
          </p:cNvPicPr>
          <p:nvPr/>
        </p:nvPicPr>
        <p:blipFill rotWithShape="1">
          <a:blip r:embed="rId3"/>
          <a:srcRect l="5366"/>
          <a:stretch/>
        </p:blipFill>
        <p:spPr>
          <a:xfrm>
            <a:off x="7086600" y="304275"/>
            <a:ext cx="1667561" cy="1619250"/>
          </a:xfrm>
          <a:prstGeom prst="rect">
            <a:avLst/>
          </a:prstGeom>
        </p:spPr>
      </p:pic>
    </p:spTree>
    <p:extLst>
      <p:ext uri="{BB962C8B-B14F-4D97-AF65-F5344CB8AC3E}">
        <p14:creationId xmlns:p14="http://schemas.microsoft.com/office/powerpoint/2010/main" val="1083553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Low Stress Vet Care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24200" y="3350214"/>
            <a:ext cx="2949657" cy="3181392"/>
          </a:xfrm>
          <a:prstGeom prst="rect">
            <a:avLst/>
          </a:prstGeom>
        </p:spPr>
      </p:pic>
      <p:sp>
        <p:nvSpPr>
          <p:cNvPr id="4" name="Rectangle 3">
            <a:extLst>
              <a:ext uri="{FF2B5EF4-FFF2-40B4-BE49-F238E27FC236}">
                <a16:creationId xmlns:a16="http://schemas.microsoft.com/office/drawing/2014/main" id="{D0E2FE9B-20E9-46CC-88F2-995082DFF9D9}"/>
              </a:ext>
            </a:extLst>
          </p:cNvPr>
          <p:cNvSpPr/>
          <p:nvPr/>
        </p:nvSpPr>
        <p:spPr>
          <a:xfrm>
            <a:off x="2057400" y="2758528"/>
            <a:ext cx="5416739" cy="461665"/>
          </a:xfrm>
          <a:prstGeom prst="rect">
            <a:avLst/>
          </a:prstGeom>
        </p:spPr>
        <p:txBody>
          <a:bodyPr wrap="none">
            <a:spAutoFit/>
          </a:bodyPr>
          <a:lstStyle/>
          <a:p>
            <a:r>
              <a:rPr lang="en-US" sz="2400" dirty="0"/>
              <a:t>Make vet visits fun and safer for everyone!</a:t>
            </a:r>
          </a:p>
        </p:txBody>
      </p:sp>
    </p:spTree>
    <p:extLst>
      <p:ext uri="{BB962C8B-B14F-4D97-AF65-F5344CB8AC3E}">
        <p14:creationId xmlns:p14="http://schemas.microsoft.com/office/powerpoint/2010/main" val="16480470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Use Low Stress Techniques</a:t>
            </a:r>
          </a:p>
        </p:txBody>
      </p:sp>
      <p:sp>
        <p:nvSpPr>
          <p:cNvPr id="3" name="Content Placeholder 2"/>
          <p:cNvSpPr>
            <a:spLocks noGrp="1"/>
          </p:cNvSpPr>
          <p:nvPr>
            <p:ph idx="1"/>
          </p:nvPr>
        </p:nvSpPr>
        <p:spPr/>
        <p:txBody>
          <a:bodyPr/>
          <a:lstStyle/>
          <a:p>
            <a:r>
              <a:rPr lang="en-US" dirty="0"/>
              <a:t>Safer for the animal- Stress causes a physiologic response.</a:t>
            </a:r>
          </a:p>
          <a:p>
            <a:r>
              <a:rPr lang="en-US" dirty="0"/>
              <a:t>Safer for the staff-Calm handlers help keep animals calm. Calm animals mean less chance of injury.</a:t>
            </a:r>
          </a:p>
          <a:p>
            <a:r>
              <a:rPr lang="en-US" dirty="0"/>
              <a:t>Increased adoptability</a:t>
            </a:r>
          </a:p>
        </p:txBody>
      </p:sp>
    </p:spTree>
    <p:extLst>
      <p:ext uri="{BB962C8B-B14F-4D97-AF65-F5344CB8AC3E}">
        <p14:creationId xmlns:p14="http://schemas.microsoft.com/office/powerpoint/2010/main" val="7169405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 Before You Need It!</a:t>
            </a:r>
          </a:p>
        </p:txBody>
      </p:sp>
      <p:sp>
        <p:nvSpPr>
          <p:cNvPr id="3" name="Content Placeholder 2"/>
          <p:cNvSpPr>
            <a:spLocks noGrp="1"/>
          </p:cNvSpPr>
          <p:nvPr>
            <p:ph idx="1"/>
          </p:nvPr>
        </p:nvSpPr>
        <p:spPr/>
        <p:txBody>
          <a:bodyPr/>
          <a:lstStyle/>
          <a:p>
            <a:r>
              <a:rPr lang="en-US" dirty="0"/>
              <a:t>Build a foundation</a:t>
            </a:r>
          </a:p>
          <a:p>
            <a:r>
              <a:rPr lang="en-US" dirty="0"/>
              <a:t>Muzzle Training. </a:t>
            </a:r>
          </a:p>
          <a:p>
            <a:r>
              <a:rPr lang="en-US" dirty="0"/>
              <a:t>Targeting scary things</a:t>
            </a:r>
          </a:p>
          <a:p>
            <a:r>
              <a:rPr lang="en-US" dirty="0"/>
              <a:t>Meet vet staff without vet care</a:t>
            </a:r>
          </a:p>
          <a:p>
            <a:r>
              <a:rPr lang="en-US" dirty="0"/>
              <a:t>Work on handling every day</a:t>
            </a:r>
          </a:p>
          <a:p>
            <a:pPr lvl="1"/>
            <a:r>
              <a:rPr lang="en-US" dirty="0"/>
              <a:t>Touching feet, face, hind end.</a:t>
            </a:r>
          </a:p>
          <a:p>
            <a:pPr lvl="1"/>
            <a:r>
              <a:rPr lang="en-US" dirty="0"/>
              <a:t>Reward the handling!</a:t>
            </a:r>
          </a:p>
          <a:p>
            <a:pPr marL="457200" lvl="1" indent="0">
              <a:buNone/>
            </a:pPr>
            <a:endParaRPr lang="en-US" dirty="0"/>
          </a:p>
          <a:p>
            <a:pPr marL="457200" lvl="1" indent="0">
              <a:buNone/>
            </a:pPr>
            <a:endParaRPr lang="en-US" dirty="0"/>
          </a:p>
          <a:p>
            <a:pPr lvl="1">
              <a:buFont typeface="Arial" panose="020B0604020202020204" pitchFamily="34" charset="0"/>
              <a:buChar char="•"/>
            </a:pPr>
            <a:endParaRPr lang="en-US" dirty="0"/>
          </a:p>
        </p:txBody>
      </p:sp>
    </p:spTree>
    <p:extLst>
      <p:ext uri="{BB962C8B-B14F-4D97-AF65-F5344CB8AC3E}">
        <p14:creationId xmlns:p14="http://schemas.microsoft.com/office/powerpoint/2010/main" val="40743684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Muzzle Training</a:t>
            </a:r>
          </a:p>
        </p:txBody>
      </p:sp>
      <p:sp>
        <p:nvSpPr>
          <p:cNvPr id="3" name="Content Placeholder 2"/>
          <p:cNvSpPr>
            <a:spLocks noGrp="1"/>
          </p:cNvSpPr>
          <p:nvPr>
            <p:ph idx="1"/>
          </p:nvPr>
        </p:nvSpPr>
        <p:spPr/>
        <p:txBody>
          <a:bodyPr/>
          <a:lstStyle/>
          <a:p>
            <a:r>
              <a:rPr lang="en-US" dirty="0"/>
              <a:t>Often the muzzle is more stressful than the exam or treatment being performed</a:t>
            </a:r>
          </a:p>
          <a:p>
            <a:r>
              <a:rPr lang="en-US" dirty="0"/>
              <a:t>Teaching a dog to tolerate a muzzle BEFORE stressful handling will make things easier for everyone.</a:t>
            </a:r>
          </a:p>
          <a:p>
            <a:r>
              <a:rPr lang="en-US" dirty="0"/>
              <a:t>Make it a game!</a:t>
            </a:r>
          </a:p>
          <a:p>
            <a:r>
              <a:rPr lang="en-US" dirty="0"/>
              <a:t>Have “caution” dogs already wearing a muzzle when entering exam rooms</a:t>
            </a:r>
          </a:p>
        </p:txBody>
      </p:sp>
    </p:spTree>
    <p:extLst>
      <p:ext uri="{BB962C8B-B14F-4D97-AF65-F5344CB8AC3E}">
        <p14:creationId xmlns:p14="http://schemas.microsoft.com/office/powerpoint/2010/main" val="4422071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Simza relaxed with a muzzle 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1021" y="1600200"/>
            <a:ext cx="5021958" cy="4525963"/>
          </a:xfrm>
        </p:spPr>
      </p:pic>
    </p:spTree>
    <p:extLst>
      <p:ext uri="{BB962C8B-B14F-4D97-AF65-F5344CB8AC3E}">
        <p14:creationId xmlns:p14="http://schemas.microsoft.com/office/powerpoint/2010/main" val="19371991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Restraint</a:t>
            </a:r>
          </a:p>
        </p:txBody>
      </p:sp>
      <p:sp>
        <p:nvSpPr>
          <p:cNvPr id="3" name="Content Placeholder 2"/>
          <p:cNvSpPr>
            <a:spLocks noGrp="1"/>
          </p:cNvSpPr>
          <p:nvPr>
            <p:ph idx="1"/>
          </p:nvPr>
        </p:nvSpPr>
        <p:spPr/>
        <p:txBody>
          <a:bodyPr/>
          <a:lstStyle/>
          <a:p>
            <a:r>
              <a:rPr lang="en-US" dirty="0"/>
              <a:t>Remember, less is more.</a:t>
            </a:r>
          </a:p>
          <a:p>
            <a:r>
              <a:rPr lang="en-US" dirty="0"/>
              <a:t>When possible, use just your hands, not your arms or entire body.</a:t>
            </a:r>
          </a:p>
          <a:p>
            <a:r>
              <a:rPr lang="en-US" dirty="0"/>
              <a:t>Train staff to hold for vaccines. Animals will be more comfortable with someone they know well.</a:t>
            </a:r>
          </a:p>
          <a:p>
            <a:r>
              <a:rPr lang="en-US" dirty="0"/>
              <a:t>Stop immediately scruffing cats! </a:t>
            </a:r>
          </a:p>
          <a:p>
            <a:pPr marL="0" indent="0">
              <a:buNone/>
            </a:pPr>
            <a:endParaRPr lang="en-US" dirty="0"/>
          </a:p>
        </p:txBody>
      </p:sp>
    </p:spTree>
    <p:extLst>
      <p:ext uri="{BB962C8B-B14F-4D97-AF65-F5344CB8AC3E}">
        <p14:creationId xmlns:p14="http://schemas.microsoft.com/office/powerpoint/2010/main" val="2584653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Photo from Vetstreet.com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7528" y="1600200"/>
            <a:ext cx="6788944" cy="4525963"/>
          </a:xfrm>
        </p:spPr>
      </p:pic>
    </p:spTree>
    <p:extLst>
      <p:ext uri="{BB962C8B-B14F-4D97-AF65-F5344CB8AC3E}">
        <p14:creationId xmlns:p14="http://schemas.microsoft.com/office/powerpoint/2010/main" val="10400422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Mechanical Restraint</a:t>
            </a:r>
          </a:p>
        </p:txBody>
      </p:sp>
      <p:sp>
        <p:nvSpPr>
          <p:cNvPr id="3" name="Content Placeholder 2"/>
          <p:cNvSpPr>
            <a:spLocks noGrp="1"/>
          </p:cNvSpPr>
          <p:nvPr>
            <p:ph idx="1"/>
          </p:nvPr>
        </p:nvSpPr>
        <p:spPr/>
        <p:txBody>
          <a:bodyPr/>
          <a:lstStyle/>
          <a:p>
            <a:r>
              <a:rPr lang="en-US" dirty="0"/>
              <a:t>Muzzles! Basket muzzles allow dogs to pant, drink, eat treats. </a:t>
            </a:r>
          </a:p>
          <a:p>
            <a:r>
              <a:rPr lang="en-US" dirty="0"/>
              <a:t>Towels-Especially for cats and small dogs</a:t>
            </a:r>
          </a:p>
          <a:p>
            <a:r>
              <a:rPr lang="en-US" dirty="0"/>
              <a:t>Cat bags- Personally, I hate them. If you can get the cat in the bag, you probably don’t need it.</a:t>
            </a:r>
          </a:p>
        </p:txBody>
      </p:sp>
    </p:spTree>
    <p:extLst>
      <p:ext uri="{BB962C8B-B14F-4D97-AF65-F5344CB8AC3E}">
        <p14:creationId xmlns:p14="http://schemas.microsoft.com/office/powerpoint/2010/main" val="3717380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p>
        </p:txBody>
      </p:sp>
      <p:sp>
        <p:nvSpPr>
          <p:cNvPr id="3" name="Content Placeholder 2"/>
          <p:cNvSpPr>
            <a:spLocks noGrp="1"/>
          </p:cNvSpPr>
          <p:nvPr>
            <p:ph sz="quarter" idx="1"/>
          </p:nvPr>
        </p:nvSpPr>
        <p:spPr/>
        <p:txBody>
          <a:bodyPr/>
          <a:lstStyle/>
          <a:p>
            <a:r>
              <a:rPr lang="en-US" dirty="0"/>
              <a:t>Constance Dwyer, CABC</a:t>
            </a:r>
          </a:p>
          <a:p>
            <a:pPr lvl="1"/>
            <a:r>
              <a:rPr lang="en-US" dirty="0"/>
              <a:t>IAABC Certified Animal Behavior Consultant</a:t>
            </a:r>
          </a:p>
          <a:p>
            <a:pPr lvl="1"/>
            <a:r>
              <a:rPr lang="en-US" dirty="0"/>
              <a:t>19+ years behavior and training experience</a:t>
            </a:r>
          </a:p>
          <a:p>
            <a:pPr lvl="1"/>
            <a:r>
              <a:rPr lang="en-US" dirty="0"/>
              <a:t>Animal Behavior College mentor</a:t>
            </a:r>
          </a:p>
          <a:p>
            <a:pPr lvl="1"/>
            <a:r>
              <a:rPr lang="en-US" dirty="0"/>
              <a:t>AKC Canine Good Citizen Evaluator</a:t>
            </a:r>
          </a:p>
          <a:p>
            <a:pPr lvl="1"/>
            <a:r>
              <a:rPr lang="en-US" dirty="0"/>
              <a:t>Animal Care Sanctuary Behavior Consultant</a:t>
            </a:r>
          </a:p>
          <a:p>
            <a:pPr lvl="1"/>
            <a:r>
              <a:rPr lang="en-US" dirty="0"/>
              <a:t>Love on a Leash Therapy Dog Evaluator</a:t>
            </a:r>
          </a:p>
          <a:p>
            <a:pPr lvl="1"/>
            <a:r>
              <a:rPr lang="en-US" dirty="0"/>
              <a:t>4H dog and horse club leader</a:t>
            </a:r>
          </a:p>
          <a:p>
            <a:pPr lvl="1"/>
            <a:r>
              <a:rPr lang="en-US" dirty="0"/>
              <a:t>Lean Six Sigma Black Belt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4648200"/>
            <a:ext cx="1870457" cy="2133600"/>
          </a:xfrm>
          <a:prstGeom prst="rect">
            <a:avLst/>
          </a:prstGeom>
        </p:spPr>
      </p:pic>
    </p:spTree>
    <p:extLst>
      <p:ext uri="{BB962C8B-B14F-4D97-AF65-F5344CB8AC3E}">
        <p14:creationId xmlns:p14="http://schemas.microsoft.com/office/powerpoint/2010/main" val="88045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Pic from ASPCApro</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76600" y="1753394"/>
            <a:ext cx="2590800" cy="4219575"/>
          </a:xfrm>
        </p:spPr>
      </p:pic>
    </p:spTree>
    <p:extLst>
      <p:ext uri="{BB962C8B-B14F-4D97-AF65-F5344CB8AC3E}">
        <p14:creationId xmlns:p14="http://schemas.microsoft.com/office/powerpoint/2010/main" val="698286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Chemical Restraint</a:t>
            </a:r>
          </a:p>
        </p:txBody>
      </p:sp>
      <p:sp>
        <p:nvSpPr>
          <p:cNvPr id="3" name="Content Placeholder 2"/>
          <p:cNvSpPr>
            <a:spLocks noGrp="1"/>
          </p:cNvSpPr>
          <p:nvPr>
            <p:ph idx="1"/>
          </p:nvPr>
        </p:nvSpPr>
        <p:spPr/>
        <p:txBody>
          <a:bodyPr/>
          <a:lstStyle/>
          <a:p>
            <a:r>
              <a:rPr lang="en-US" dirty="0"/>
              <a:t>Sometimes necessary for safety</a:t>
            </a:r>
          </a:p>
          <a:p>
            <a:r>
              <a:rPr lang="en-US" dirty="0"/>
              <a:t>Anti-anxiety meds can help “take the edge off” without actual sedation</a:t>
            </a:r>
          </a:p>
          <a:p>
            <a:r>
              <a:rPr lang="en-US" dirty="0"/>
              <a:t>Acepromazine used to be the go-to. Doesn’t actually decrease anxiety, just causes sedation.</a:t>
            </a:r>
          </a:p>
        </p:txBody>
      </p:sp>
    </p:spTree>
    <p:extLst>
      <p:ext uri="{BB962C8B-B14F-4D97-AF65-F5344CB8AC3E}">
        <p14:creationId xmlns:p14="http://schemas.microsoft.com/office/powerpoint/2010/main" val="32136076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Lunch and Networking</a:t>
            </a: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133600"/>
            <a:ext cx="4416133" cy="393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Snoopy Happy Dance Clipart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0" y="186944"/>
            <a:ext cx="609600" cy="10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0371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Canine Body Language - video</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0135" y="2769973"/>
            <a:ext cx="5789141" cy="3859427"/>
          </a:xfrm>
          <a:prstGeom prst="rect">
            <a:avLst/>
          </a:prstGeom>
        </p:spPr>
      </p:pic>
    </p:spTree>
    <p:extLst>
      <p:ext uri="{BB962C8B-B14F-4D97-AF65-F5344CB8AC3E}">
        <p14:creationId xmlns:p14="http://schemas.microsoft.com/office/powerpoint/2010/main" val="41615623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Dog Introductions - Video</a:t>
            </a:r>
          </a:p>
        </p:txBody>
      </p:sp>
      <p:pic>
        <p:nvPicPr>
          <p:cNvPr id="4" name="chance.terra.good.MP4">
            <a:hlinkClick r:id="" action="ppaction://media"/>
          </p:cNvPr>
          <p:cNvPicPr>
            <a:picLocks noRot="1" noChangeAspect="1"/>
          </p:cNvPicPr>
          <p:nvPr>
            <a:videoFile r:link="rId1"/>
          </p:nvPr>
        </p:nvPicPr>
        <p:blipFill>
          <a:blip r:embed="rId4" cstate="print"/>
          <a:stretch>
            <a:fillRect/>
          </a:stretch>
        </p:blipFill>
        <p:spPr>
          <a:xfrm>
            <a:off x="1410730" y="2783036"/>
            <a:ext cx="6629400" cy="3729039"/>
          </a:xfrm>
          <a:prstGeom prst="rect">
            <a:avLst/>
          </a:prstGeom>
        </p:spPr>
      </p:pic>
    </p:spTree>
    <p:extLst>
      <p:ext uri="{BB962C8B-B14F-4D97-AF65-F5344CB8AC3E}">
        <p14:creationId xmlns:p14="http://schemas.microsoft.com/office/powerpoint/2010/main" val="29026505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Dog Introductions</a:t>
            </a:r>
          </a:p>
        </p:txBody>
      </p:sp>
      <p:sp>
        <p:nvSpPr>
          <p:cNvPr id="3" name="Content Placeholder 2"/>
          <p:cNvSpPr>
            <a:spLocks noGrp="1"/>
          </p:cNvSpPr>
          <p:nvPr>
            <p:ph sz="quarter" idx="1"/>
          </p:nvPr>
        </p:nvSpPr>
        <p:spPr/>
        <p:txBody>
          <a:bodyPr/>
          <a:lstStyle/>
          <a:p>
            <a:r>
              <a:rPr lang="en-US" dirty="0"/>
              <a:t>Begin on leash</a:t>
            </a:r>
          </a:p>
          <a:p>
            <a:r>
              <a:rPr lang="en-US" dirty="0"/>
              <a:t>Walks together maintaining safe distance</a:t>
            </a:r>
          </a:p>
          <a:p>
            <a:r>
              <a:rPr lang="en-US" dirty="0"/>
              <a:t>Observe body language</a:t>
            </a:r>
          </a:p>
          <a:p>
            <a:r>
              <a:rPr lang="en-US" dirty="0"/>
              <a:t>Move to play yard when deemed safe</a:t>
            </a:r>
          </a:p>
          <a:p>
            <a:r>
              <a:rPr lang="en-US" dirty="0"/>
              <a:t>Follow playgroup protocols for moving to off leash</a:t>
            </a:r>
          </a:p>
          <a:p>
            <a:endParaRPr lang="en-US" dirty="0"/>
          </a:p>
        </p:txBody>
      </p:sp>
    </p:spTree>
    <p:extLst>
      <p:ext uri="{BB962C8B-B14F-4D97-AF65-F5344CB8AC3E}">
        <p14:creationId xmlns:p14="http://schemas.microsoft.com/office/powerpoint/2010/main" val="30030469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Playgroups- Video</a:t>
            </a:r>
          </a:p>
        </p:txBody>
      </p:sp>
      <p:pic>
        <p:nvPicPr>
          <p:cNvPr id="5122" name="Picture 2" descr="D:\users\U435942\Pictures\BOD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658" y="2743200"/>
            <a:ext cx="4341342" cy="3892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7741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F58EFE6-A845-4B34-86EB-9FBC8F5FD6FA}"/>
              </a:ext>
            </a:extLst>
          </p:cNvPr>
          <p:cNvPicPr/>
          <p:nvPr/>
        </p:nvPicPr>
        <p:blipFill>
          <a:blip r:embed="rId2" cstate="print"/>
          <a:srcRect/>
          <a:stretch>
            <a:fillRect/>
          </a:stretch>
        </p:blipFill>
        <p:spPr bwMode="auto">
          <a:xfrm>
            <a:off x="6633524" y="4634878"/>
            <a:ext cx="2271106" cy="2007844"/>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a:t>PupPartners ™ Shelter Package</a:t>
            </a:r>
          </a:p>
        </p:txBody>
      </p:sp>
      <p:pic>
        <p:nvPicPr>
          <p:cNvPr id="6" name="Picture 5" descr="A group of brown and white dog standing in the grass&#10;&#10;Description generated with high confidence">
            <a:extLst>
              <a:ext uri="{FF2B5EF4-FFF2-40B4-BE49-F238E27FC236}">
                <a16:creationId xmlns:a16="http://schemas.microsoft.com/office/drawing/2014/main" id="{6F60F540-8848-472A-9255-5BFBF2B0BB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3276600"/>
            <a:ext cx="2362200" cy="2362200"/>
          </a:xfrm>
          <a:prstGeom prst="rect">
            <a:avLst/>
          </a:prstGeom>
        </p:spPr>
      </p:pic>
      <p:pic>
        <p:nvPicPr>
          <p:cNvPr id="8" name="Picture 7">
            <a:extLst>
              <a:ext uri="{FF2B5EF4-FFF2-40B4-BE49-F238E27FC236}">
                <a16:creationId xmlns:a16="http://schemas.microsoft.com/office/drawing/2014/main" id="{30651263-B4EB-4403-97C2-25C44CEECB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209800" y="2743200"/>
            <a:ext cx="2181578" cy="1460395"/>
          </a:xfrm>
          <a:prstGeom prst="rect">
            <a:avLst/>
          </a:prstGeom>
        </p:spPr>
      </p:pic>
      <p:pic>
        <p:nvPicPr>
          <p:cNvPr id="10" name="Picture 9" descr="A person holding a dog in a room&#10;&#10;Description generated with very high confidence">
            <a:extLst>
              <a:ext uri="{FF2B5EF4-FFF2-40B4-BE49-F238E27FC236}">
                <a16:creationId xmlns:a16="http://schemas.microsoft.com/office/drawing/2014/main" id="{3D904648-BD45-4F09-838D-C67683B9849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53000" y="2743200"/>
            <a:ext cx="2467713" cy="2743200"/>
          </a:xfrm>
          <a:prstGeom prst="rect">
            <a:avLst/>
          </a:prstGeom>
        </p:spPr>
      </p:pic>
      <p:pic>
        <p:nvPicPr>
          <p:cNvPr id="12" name="Picture 11" descr="A picture containing indoor, wall&#10;&#10;Description generated with very high confidence">
            <a:extLst>
              <a:ext uri="{FF2B5EF4-FFF2-40B4-BE49-F238E27FC236}">
                <a16:creationId xmlns:a16="http://schemas.microsoft.com/office/drawing/2014/main" id="{FD022AFC-2018-4FB7-A534-71A7482FC3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438525" y="4143375"/>
            <a:ext cx="2362200" cy="1771650"/>
          </a:xfrm>
          <a:prstGeom prst="rect">
            <a:avLst/>
          </a:prstGeom>
        </p:spPr>
      </p:pic>
      <p:pic>
        <p:nvPicPr>
          <p:cNvPr id="14" name="Picture 13" descr="A group of people posing for the camera&#10;&#10;Description generated with very high confidence">
            <a:extLst>
              <a:ext uri="{FF2B5EF4-FFF2-40B4-BE49-F238E27FC236}">
                <a16:creationId xmlns:a16="http://schemas.microsoft.com/office/drawing/2014/main" id="{40F63F26-450D-4288-A5B4-54FEAAF00F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6800" y="4813300"/>
            <a:ext cx="2895600" cy="1930400"/>
          </a:xfrm>
          <a:prstGeom prst="rect">
            <a:avLst/>
          </a:prstGeom>
        </p:spPr>
      </p:pic>
    </p:spTree>
    <p:extLst>
      <p:ext uri="{BB962C8B-B14F-4D97-AF65-F5344CB8AC3E}">
        <p14:creationId xmlns:p14="http://schemas.microsoft.com/office/powerpoint/2010/main" val="15316086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PupPartners ™</a:t>
            </a:r>
          </a:p>
        </p:txBody>
      </p:sp>
      <p:sp>
        <p:nvSpPr>
          <p:cNvPr id="3" name="Content Placeholder 2"/>
          <p:cNvSpPr>
            <a:spLocks noGrp="1"/>
          </p:cNvSpPr>
          <p:nvPr>
            <p:ph sz="quarter" idx="1"/>
          </p:nvPr>
        </p:nvSpPr>
        <p:spPr/>
        <p:txBody>
          <a:bodyPr/>
          <a:lstStyle/>
          <a:p>
            <a:r>
              <a:rPr lang="en-US" dirty="0"/>
              <a:t>Comprehensive set of tools to assist in the set up of new shelters or improvement of existing shelters</a:t>
            </a:r>
          </a:p>
          <a:p>
            <a:pPr lvl="1"/>
            <a:r>
              <a:rPr lang="en-US" dirty="0"/>
              <a:t>Important forms – intake, surrender etc.</a:t>
            </a:r>
          </a:p>
          <a:p>
            <a:pPr lvl="1"/>
            <a:r>
              <a:rPr lang="en-US" dirty="0"/>
              <a:t>Behavior questionnaire for dogs</a:t>
            </a:r>
          </a:p>
          <a:p>
            <a:pPr lvl="1"/>
            <a:r>
              <a:rPr lang="en-US" dirty="0"/>
              <a:t>Information questionnaire for potential adopters</a:t>
            </a:r>
          </a:p>
          <a:p>
            <a:pPr lvl="1"/>
            <a:r>
              <a:rPr lang="en-US" dirty="0"/>
              <a:t>Objective color matching system</a:t>
            </a:r>
          </a:p>
          <a:p>
            <a:pPr lvl="1"/>
            <a:r>
              <a:rPr lang="en-US" dirty="0"/>
              <a:t>ACCESS database template for data tracking</a:t>
            </a:r>
          </a:p>
          <a:p>
            <a:pPr lvl="1"/>
            <a:r>
              <a:rPr lang="en-US" dirty="0"/>
              <a:t>Behavior modification protocols</a:t>
            </a:r>
          </a:p>
          <a:p>
            <a:pPr lvl="1"/>
            <a:r>
              <a:rPr lang="en-US" dirty="0"/>
              <a:t>Behavior Modification and Training Academy program</a:t>
            </a:r>
          </a:p>
          <a:p>
            <a:pPr lvl="1"/>
            <a:endParaRPr lang="en-US" dirty="0"/>
          </a:p>
          <a:p>
            <a:endParaRPr lang="en-US" dirty="0"/>
          </a:p>
        </p:txBody>
      </p:sp>
    </p:spTree>
    <p:extLst>
      <p:ext uri="{BB962C8B-B14F-4D97-AF65-F5344CB8AC3E}">
        <p14:creationId xmlns:p14="http://schemas.microsoft.com/office/powerpoint/2010/main" val="34666861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Adopter Questionnaire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1905000"/>
            <a:ext cx="5657850" cy="4235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4869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p>
        </p:txBody>
      </p:sp>
      <p:sp>
        <p:nvSpPr>
          <p:cNvPr id="3" name="Content Placeholder 2"/>
          <p:cNvSpPr>
            <a:spLocks noGrp="1"/>
          </p:cNvSpPr>
          <p:nvPr>
            <p:ph sz="quarter" idx="1"/>
          </p:nvPr>
        </p:nvSpPr>
        <p:spPr/>
        <p:txBody>
          <a:bodyPr/>
          <a:lstStyle/>
          <a:p>
            <a:r>
              <a:rPr lang="en-US" dirty="0"/>
              <a:t>Sara Hamburger, BMTA</a:t>
            </a:r>
          </a:p>
          <a:p>
            <a:pPr lvl="2">
              <a:buClr>
                <a:schemeClr val="accent1">
                  <a:lumMod val="75000"/>
                </a:schemeClr>
              </a:buClr>
              <a:buFont typeface="Wingdings" panose="05000000000000000000" pitchFamily="2" charset="2"/>
              <a:buChar char="q"/>
            </a:pPr>
            <a:r>
              <a:rPr lang="en-US" dirty="0"/>
              <a:t>BMTA Training and Behavior Associate</a:t>
            </a:r>
          </a:p>
          <a:p>
            <a:pPr lvl="2">
              <a:buClr>
                <a:schemeClr val="accent1">
                  <a:lumMod val="75000"/>
                </a:schemeClr>
              </a:buClr>
              <a:buFont typeface="Wingdings" panose="05000000000000000000" pitchFamily="2" charset="2"/>
              <a:buChar char="q"/>
            </a:pPr>
            <a:r>
              <a:rPr lang="en-US" dirty="0"/>
              <a:t>ACS Director of Enrichment and Behavior</a:t>
            </a:r>
          </a:p>
          <a:p>
            <a:pPr lvl="2">
              <a:buClr>
                <a:schemeClr val="accent1">
                  <a:lumMod val="75000"/>
                </a:schemeClr>
              </a:buClr>
              <a:buFont typeface="Wingdings" panose="05000000000000000000" pitchFamily="2" charset="2"/>
              <a:buChar char="q"/>
            </a:pPr>
            <a:r>
              <a:rPr lang="en-US" dirty="0"/>
              <a:t>5 years experience in shelter behavior modification</a:t>
            </a:r>
          </a:p>
          <a:p>
            <a:pPr lvl="2">
              <a:buClr>
                <a:schemeClr val="accent1">
                  <a:lumMod val="75000"/>
                </a:schemeClr>
              </a:buClr>
              <a:buFont typeface="Wingdings" panose="05000000000000000000" pitchFamily="2" charset="2"/>
              <a:buChar char="q"/>
            </a:pPr>
            <a:r>
              <a:rPr lang="en-US" dirty="0"/>
              <a:t>4 years experience in behavior consultation</a:t>
            </a:r>
          </a:p>
          <a:p>
            <a:pPr lvl="2">
              <a:buClr>
                <a:schemeClr val="accent1">
                  <a:lumMod val="75000"/>
                </a:schemeClr>
              </a:buClr>
              <a:buFont typeface="Wingdings" panose="05000000000000000000" pitchFamily="2" charset="2"/>
              <a:buChar char="q"/>
            </a:pPr>
            <a:r>
              <a:rPr lang="en-US" dirty="0"/>
              <a:t>Freelance Artist!</a:t>
            </a:r>
          </a:p>
          <a:p>
            <a:pPr lvl="2">
              <a:buClr>
                <a:schemeClr val="accent1">
                  <a:lumMod val="75000"/>
                </a:schemeClr>
              </a:buClr>
              <a:buFont typeface="Wingdings" panose="05000000000000000000" pitchFamily="2" charset="2"/>
              <a:buChar char="q"/>
            </a:pPr>
            <a:endParaRPr lang="en-US" dirty="0"/>
          </a:p>
          <a:p>
            <a:pPr lvl="2">
              <a:buClr>
                <a:schemeClr val="accent1">
                  <a:lumMod val="75000"/>
                </a:schemeClr>
              </a:buClr>
              <a:buFont typeface="Wingdings" panose="05000000000000000000" pitchFamily="2" charset="2"/>
              <a:buChar char="q"/>
            </a:pPr>
            <a:endParaRPr lang="en-US" dirty="0"/>
          </a:p>
          <a:p>
            <a:pPr lvl="2">
              <a:buClr>
                <a:schemeClr val="accent1">
                  <a:lumMod val="75000"/>
                </a:schemeClr>
              </a:buClr>
              <a:buFont typeface="Wingdings" panose="05000000000000000000" pitchFamily="2" charset="2"/>
              <a:buChar char="q"/>
            </a:pPr>
            <a:endParaRPr lang="en-US" dirty="0"/>
          </a:p>
          <a:p>
            <a:pPr lvl="2"/>
            <a:endParaRPr lang="en-US" dirty="0"/>
          </a:p>
          <a:p>
            <a:endParaRPr lang="en-US" dirty="0"/>
          </a:p>
        </p:txBody>
      </p:sp>
      <p:pic>
        <p:nvPicPr>
          <p:cNvPr id="4" name="Picture 3" descr="DSCN0279.JPG"/>
          <p:cNvPicPr>
            <a:picLocks noChangeAspect="1"/>
          </p:cNvPicPr>
          <p:nvPr/>
        </p:nvPicPr>
        <p:blipFill>
          <a:blip r:embed="rId2" cstate="print"/>
          <a:stretch>
            <a:fillRect/>
          </a:stretch>
        </p:blipFill>
        <p:spPr>
          <a:xfrm>
            <a:off x="5181600" y="3886200"/>
            <a:ext cx="3352800" cy="2724150"/>
          </a:xfrm>
          <a:prstGeom prst="rect">
            <a:avLst/>
          </a:prstGeom>
        </p:spPr>
      </p:pic>
    </p:spTree>
    <p:extLst>
      <p:ext uri="{BB962C8B-B14F-4D97-AF65-F5344CB8AC3E}">
        <p14:creationId xmlns:p14="http://schemas.microsoft.com/office/powerpoint/2010/main" val="1133233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Dog Questionnaire</a:t>
            </a:r>
          </a:p>
        </p:txBody>
      </p:sp>
      <p:pic>
        <p:nvPicPr>
          <p:cNvPr id="3" name="Picture 2"/>
          <p:cNvPicPr/>
          <p:nvPr/>
        </p:nvPicPr>
        <p:blipFill>
          <a:blip r:embed="rId2" cstate="print"/>
          <a:srcRect/>
          <a:stretch>
            <a:fillRect/>
          </a:stretch>
        </p:blipFill>
        <p:spPr bwMode="auto">
          <a:xfrm>
            <a:off x="1524000" y="1840402"/>
            <a:ext cx="6162040" cy="4234815"/>
          </a:xfrm>
          <a:prstGeom prst="rect">
            <a:avLst/>
          </a:prstGeom>
          <a:noFill/>
          <a:ln w="9525">
            <a:noFill/>
            <a:miter lim="800000"/>
            <a:headEnd/>
            <a:tailEnd/>
          </a:ln>
        </p:spPr>
      </p:pic>
    </p:spTree>
    <p:extLst>
      <p:ext uri="{BB962C8B-B14F-4D97-AF65-F5344CB8AC3E}">
        <p14:creationId xmlns:p14="http://schemas.microsoft.com/office/powerpoint/2010/main" val="37001645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Color Matching System</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8813" y="1981200"/>
            <a:ext cx="5286375" cy="429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7353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ACCESS Database Template</a:t>
            </a:r>
          </a:p>
        </p:txBody>
      </p:sp>
      <p:pic>
        <p:nvPicPr>
          <p:cNvPr id="3" name="Picture 2"/>
          <p:cNvPicPr/>
          <p:nvPr/>
        </p:nvPicPr>
        <p:blipFill>
          <a:blip r:embed="rId2" cstate="print"/>
          <a:srcRect/>
          <a:stretch>
            <a:fillRect/>
          </a:stretch>
        </p:blipFill>
        <p:spPr bwMode="auto">
          <a:xfrm>
            <a:off x="1436716" y="1828800"/>
            <a:ext cx="6339840" cy="4756150"/>
          </a:xfrm>
          <a:prstGeom prst="rect">
            <a:avLst/>
          </a:prstGeom>
          <a:noFill/>
          <a:ln w="9525">
            <a:noFill/>
            <a:miter lim="800000"/>
            <a:headEnd/>
            <a:tailEnd/>
          </a:ln>
        </p:spPr>
      </p:pic>
    </p:spTree>
    <p:extLst>
      <p:ext uri="{BB962C8B-B14F-4D97-AF65-F5344CB8AC3E}">
        <p14:creationId xmlns:p14="http://schemas.microsoft.com/office/powerpoint/2010/main" val="40024674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Canned Reports</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752600"/>
            <a:ext cx="8440408" cy="4429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42579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Common Behavior Protocols</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1981200"/>
            <a:ext cx="4476750" cy="3988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35263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Behavior Modification and Training Academy</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752600"/>
            <a:ext cx="7830348" cy="469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48800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PupPartners ™ S.P.I.R.I.T. Program</a:t>
            </a:r>
          </a:p>
        </p:txBody>
      </p:sp>
      <p:pic>
        <p:nvPicPr>
          <p:cNvPr id="5" name="Picture 4">
            <a:extLst>
              <a:ext uri="{FF2B5EF4-FFF2-40B4-BE49-F238E27FC236}">
                <a16:creationId xmlns:a16="http://schemas.microsoft.com/office/drawing/2014/main" id="{4C0F91F6-4313-4D50-9E98-F4C495A15D62}"/>
              </a:ext>
            </a:extLst>
          </p:cNvPr>
          <p:cNvPicPr>
            <a:picLocks noChangeAspect="1"/>
          </p:cNvPicPr>
          <p:nvPr/>
        </p:nvPicPr>
        <p:blipFill>
          <a:blip r:embed="rId2"/>
          <a:stretch>
            <a:fillRect/>
          </a:stretch>
        </p:blipFill>
        <p:spPr>
          <a:xfrm>
            <a:off x="2438400" y="3657600"/>
            <a:ext cx="4237495" cy="2590800"/>
          </a:xfrm>
          <a:prstGeom prst="rect">
            <a:avLst/>
          </a:prstGeom>
        </p:spPr>
      </p:pic>
      <p:sp>
        <p:nvSpPr>
          <p:cNvPr id="6" name="Rectangle 5">
            <a:extLst>
              <a:ext uri="{FF2B5EF4-FFF2-40B4-BE49-F238E27FC236}">
                <a16:creationId xmlns:a16="http://schemas.microsoft.com/office/drawing/2014/main" id="{00DD08C0-BBD1-41D7-B1E3-08A6DA2475CC}"/>
              </a:ext>
            </a:extLst>
          </p:cNvPr>
          <p:cNvSpPr/>
          <p:nvPr/>
        </p:nvSpPr>
        <p:spPr>
          <a:xfrm>
            <a:off x="1600200" y="2743200"/>
            <a:ext cx="6400150" cy="461665"/>
          </a:xfrm>
          <a:prstGeom prst="rect">
            <a:avLst/>
          </a:prstGeom>
        </p:spPr>
        <p:txBody>
          <a:bodyPr wrap="none">
            <a:spAutoFit/>
          </a:bodyPr>
          <a:lstStyle/>
          <a:p>
            <a:r>
              <a:rPr lang="en-US" sz="2400" dirty="0"/>
              <a:t>Shelter Pups &amp; Inmate Rehabilitation &amp; Integration</a:t>
            </a:r>
          </a:p>
        </p:txBody>
      </p:sp>
    </p:spTree>
    <p:extLst>
      <p:ext uri="{BB962C8B-B14F-4D97-AF65-F5344CB8AC3E}">
        <p14:creationId xmlns:p14="http://schemas.microsoft.com/office/powerpoint/2010/main" val="27685554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Enrichment</a:t>
            </a:r>
          </a:p>
        </p:txBody>
      </p:sp>
      <p:pic>
        <p:nvPicPr>
          <p:cNvPr id="4" name="Picture 3" descr="DSC_0088.JPG"/>
          <p:cNvPicPr/>
          <p:nvPr/>
        </p:nvPicPr>
        <p:blipFill>
          <a:blip r:embed="rId2" cstate="print"/>
          <a:stretch>
            <a:fillRect/>
          </a:stretch>
        </p:blipFill>
        <p:spPr>
          <a:xfrm>
            <a:off x="1400174" y="2743200"/>
            <a:ext cx="4924426" cy="3886200"/>
          </a:xfrm>
          <a:prstGeom prst="rect">
            <a:avLst/>
          </a:prstGeom>
        </p:spPr>
      </p:pic>
    </p:spTree>
    <p:extLst>
      <p:ext uri="{BB962C8B-B14F-4D97-AF65-F5344CB8AC3E}">
        <p14:creationId xmlns:p14="http://schemas.microsoft.com/office/powerpoint/2010/main" val="14836006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enrichment</a:t>
            </a:r>
          </a:p>
        </p:txBody>
      </p:sp>
      <p:sp>
        <p:nvSpPr>
          <p:cNvPr id="3" name="Content Placeholder 2"/>
          <p:cNvSpPr>
            <a:spLocks noGrp="1"/>
          </p:cNvSpPr>
          <p:nvPr>
            <p:ph sz="quarter" idx="1"/>
          </p:nvPr>
        </p:nvSpPr>
        <p:spPr/>
        <p:txBody>
          <a:bodyPr>
            <a:normAutofit fontScale="70000" lnSpcReduction="20000"/>
          </a:bodyPr>
          <a:lstStyle/>
          <a:p>
            <a:pPr lvl="0"/>
            <a:r>
              <a:rPr lang="en-US" dirty="0"/>
              <a:t>Stress begins as soon as the animal is placed in the shelter and doesn’t completely end until the animal is adopted</a:t>
            </a:r>
          </a:p>
          <a:p>
            <a:pPr lvl="0"/>
            <a:r>
              <a:rPr lang="en-US" dirty="0"/>
              <a:t>Stress is a huge factor in the health of both animals and </a:t>
            </a:r>
            <a:r>
              <a:rPr lang="en-US" i="1" dirty="0"/>
              <a:t>humans-</a:t>
            </a:r>
            <a:r>
              <a:rPr lang="en-US" dirty="0"/>
              <a:t>How do you alleviate your stress? EX: Vacation, reading, relaxing, walking </a:t>
            </a:r>
          </a:p>
          <a:p>
            <a:pPr lvl="0"/>
            <a:r>
              <a:rPr lang="en-US" dirty="0"/>
              <a:t>Stressed animals are harder to adopt</a:t>
            </a:r>
          </a:p>
          <a:p>
            <a:pPr lvl="0"/>
            <a:r>
              <a:rPr lang="en-US" dirty="0"/>
              <a:t>Stressed animals show more aggression </a:t>
            </a:r>
            <a:r>
              <a:rPr lang="en-US" i="1" dirty="0"/>
              <a:t>even</a:t>
            </a:r>
            <a:r>
              <a:rPr lang="en-US" dirty="0"/>
              <a:t> if they were not aggressive when entering the shelter-</a:t>
            </a:r>
          </a:p>
          <a:p>
            <a:pPr lvl="0"/>
            <a:r>
              <a:rPr lang="en-US" dirty="0"/>
              <a:t>Stress results in placing an animal into a heightened survival mode and the </a:t>
            </a:r>
            <a:r>
              <a:rPr lang="en-US" i="1" dirty="0"/>
              <a:t>Fight or Flight </a:t>
            </a:r>
            <a:r>
              <a:rPr lang="en-US" dirty="0"/>
              <a:t>behaviors start to appear-  </a:t>
            </a:r>
          </a:p>
          <a:p>
            <a:pPr lvl="0"/>
            <a:r>
              <a:rPr lang="en-US" dirty="0"/>
              <a:t>All living creatures have this instinct in them including humans.</a:t>
            </a:r>
          </a:p>
          <a:p>
            <a:pPr lvl="0"/>
            <a:r>
              <a:rPr lang="en-US" dirty="0"/>
              <a:t>If we didn’t have the fight of flight mode, we would die. Its that simple.</a:t>
            </a:r>
          </a:p>
          <a:p>
            <a:pPr lvl="0"/>
            <a:r>
              <a:rPr lang="en-US" b="1" dirty="0"/>
              <a:t>SIGNS OF STRESS SHOULD NOT BE IGNORED.. it affects both training and adoptability.. </a:t>
            </a:r>
            <a:endParaRPr lang="en-US" dirty="0"/>
          </a:p>
          <a:p>
            <a:endParaRPr lang="en-US" dirty="0"/>
          </a:p>
        </p:txBody>
      </p:sp>
    </p:spTree>
    <p:extLst>
      <p:ext uri="{BB962C8B-B14F-4D97-AF65-F5344CB8AC3E}">
        <p14:creationId xmlns:p14="http://schemas.microsoft.com/office/powerpoint/2010/main" val="12895122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Causes of stress in shelters</a:t>
            </a:r>
          </a:p>
        </p:txBody>
      </p:sp>
      <p:sp>
        <p:nvSpPr>
          <p:cNvPr id="3" name="Content Placeholder 2"/>
          <p:cNvSpPr>
            <a:spLocks noGrp="1"/>
          </p:cNvSpPr>
          <p:nvPr>
            <p:ph sz="quarter" idx="1"/>
          </p:nvPr>
        </p:nvSpPr>
        <p:spPr/>
        <p:txBody>
          <a:bodyPr>
            <a:normAutofit/>
          </a:bodyPr>
          <a:lstStyle/>
          <a:p>
            <a:r>
              <a:rPr lang="en-US" dirty="0"/>
              <a:t>Imagine this…you’ve spent the last 3 years, 8 years, 12 years, living with your family. Enjoying life. Happy. Then one day you go for a car ride and end up being forced into strangers hands, led into a 6’x10’ cage(if your lucky) where it is so deafening loud, cold, wet, and every dog around you acts like they want to kill you. Your confused. Scared. Shaking. And you wonder….how long will this last?   </a:t>
            </a:r>
          </a:p>
          <a:p>
            <a:endParaRPr lang="en-US" dirty="0"/>
          </a:p>
        </p:txBody>
      </p:sp>
    </p:spTree>
    <p:extLst>
      <p:ext uri="{BB962C8B-B14F-4D97-AF65-F5344CB8AC3E}">
        <p14:creationId xmlns:p14="http://schemas.microsoft.com/office/powerpoint/2010/main" val="1361085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p>
        </p:txBody>
      </p:sp>
      <p:sp>
        <p:nvSpPr>
          <p:cNvPr id="3" name="Content Placeholder 2"/>
          <p:cNvSpPr>
            <a:spLocks noGrp="1"/>
          </p:cNvSpPr>
          <p:nvPr>
            <p:ph sz="quarter" idx="1"/>
          </p:nvPr>
        </p:nvSpPr>
        <p:spPr/>
        <p:txBody>
          <a:bodyPr/>
          <a:lstStyle/>
          <a:p>
            <a:r>
              <a:rPr lang="en-US" dirty="0"/>
              <a:t>Kathryn Boccia</a:t>
            </a:r>
          </a:p>
          <a:p>
            <a:pPr lvl="1"/>
            <a:r>
              <a:rPr lang="en-US" dirty="0"/>
              <a:t>Honor Graduate, Animal Behavior College</a:t>
            </a:r>
          </a:p>
          <a:p>
            <a:pPr lvl="1"/>
            <a:r>
              <a:rPr lang="en-US" dirty="0"/>
              <a:t>IAABC Supporting Member</a:t>
            </a:r>
          </a:p>
          <a:p>
            <a:pPr lvl="1"/>
            <a:r>
              <a:rPr lang="en-US" dirty="0"/>
              <a:t>Doggone Safe Dog Bite Safety Educator </a:t>
            </a:r>
          </a:p>
          <a:p>
            <a:pPr lvl="1"/>
            <a:r>
              <a:rPr lang="en-US" dirty="0"/>
              <a:t>AKC Canine Good Citizen Evaluator</a:t>
            </a:r>
          </a:p>
          <a:p>
            <a:pPr lvl="1"/>
            <a:r>
              <a:rPr lang="en-US" dirty="0"/>
              <a:t>Lean Six Sigma Yellow Belt</a:t>
            </a:r>
          </a:p>
          <a:p>
            <a:pPr marL="0" indent="0">
              <a:buNone/>
            </a:pPr>
            <a:endParaRPr lang="en-US" dirty="0"/>
          </a:p>
          <a:p>
            <a:pPr lvl="1"/>
            <a:endParaRPr lang="en-US" dirty="0"/>
          </a:p>
          <a:p>
            <a:pPr marL="365760" lvl="1" indent="0">
              <a:buNone/>
            </a:pPr>
            <a:endParaRPr lang="en-US" dirty="0"/>
          </a:p>
          <a:p>
            <a:pPr lvl="1"/>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781800" y="2743200"/>
            <a:ext cx="1900237" cy="3378200"/>
          </a:xfrm>
          <a:prstGeom prst="rect">
            <a:avLst/>
          </a:prstGeom>
          <a:noFill/>
        </p:spPr>
      </p:pic>
    </p:spTree>
    <p:extLst>
      <p:ext uri="{BB962C8B-B14F-4D97-AF65-F5344CB8AC3E}">
        <p14:creationId xmlns:p14="http://schemas.microsoft.com/office/powerpoint/2010/main" val="320539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Stress in shelters (continued)</a:t>
            </a:r>
          </a:p>
        </p:txBody>
      </p:sp>
      <p:sp>
        <p:nvSpPr>
          <p:cNvPr id="3" name="Content Placeholder 2"/>
          <p:cNvSpPr>
            <a:spLocks noGrp="1"/>
          </p:cNvSpPr>
          <p:nvPr>
            <p:ph sz="quarter" idx="1"/>
          </p:nvPr>
        </p:nvSpPr>
        <p:spPr/>
        <p:txBody>
          <a:bodyPr>
            <a:normAutofit fontScale="85000" lnSpcReduction="20000"/>
          </a:bodyPr>
          <a:lstStyle/>
          <a:p>
            <a:pPr lvl="0"/>
            <a:r>
              <a:rPr lang="en-US" dirty="0"/>
              <a:t>Scary environment</a:t>
            </a:r>
          </a:p>
          <a:p>
            <a:pPr lvl="0"/>
            <a:r>
              <a:rPr lang="en-US" dirty="0"/>
              <a:t>Separated from your family</a:t>
            </a:r>
          </a:p>
          <a:p>
            <a:pPr lvl="0"/>
            <a:r>
              <a:rPr lang="en-US" dirty="0"/>
              <a:t>Not sure how long you will be here</a:t>
            </a:r>
          </a:p>
          <a:p>
            <a:pPr lvl="0"/>
            <a:r>
              <a:rPr lang="en-US" dirty="0"/>
              <a:t>Loud</a:t>
            </a:r>
          </a:p>
          <a:p>
            <a:pPr lvl="0"/>
            <a:r>
              <a:rPr lang="en-US" dirty="0"/>
              <a:t>Damp</a:t>
            </a:r>
          </a:p>
          <a:p>
            <a:pPr lvl="0"/>
            <a:r>
              <a:rPr lang="en-US" dirty="0"/>
              <a:t>Barking dogs</a:t>
            </a:r>
          </a:p>
          <a:p>
            <a:pPr lvl="0"/>
            <a:r>
              <a:rPr lang="en-US" dirty="0"/>
              <a:t>People you don’t know</a:t>
            </a:r>
          </a:p>
          <a:p>
            <a:pPr lvl="0"/>
            <a:r>
              <a:rPr lang="en-US" dirty="0"/>
              <a:t>People you don’t know trying to touch you </a:t>
            </a:r>
          </a:p>
          <a:p>
            <a:pPr lvl="0"/>
            <a:r>
              <a:rPr lang="en-US" dirty="0"/>
              <a:t>Vet visit</a:t>
            </a:r>
          </a:p>
          <a:p>
            <a:pPr lvl="0"/>
            <a:r>
              <a:rPr lang="en-US" dirty="0"/>
              <a:t>Some days you don’t leave your run</a:t>
            </a:r>
          </a:p>
          <a:p>
            <a:pPr lvl="0"/>
            <a:r>
              <a:rPr lang="en-US" dirty="0"/>
              <a:t>No control over your environment</a:t>
            </a:r>
          </a:p>
          <a:p>
            <a:endParaRPr lang="en-US" dirty="0"/>
          </a:p>
        </p:txBody>
      </p:sp>
    </p:spTree>
    <p:extLst>
      <p:ext uri="{BB962C8B-B14F-4D97-AF65-F5344CB8AC3E}">
        <p14:creationId xmlns:p14="http://schemas.microsoft.com/office/powerpoint/2010/main" val="1828216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of stress</a:t>
            </a:r>
          </a:p>
        </p:txBody>
      </p:sp>
      <p:sp>
        <p:nvSpPr>
          <p:cNvPr id="3" name="Content Placeholder 2"/>
          <p:cNvSpPr>
            <a:spLocks noGrp="1"/>
          </p:cNvSpPr>
          <p:nvPr>
            <p:ph sz="quarter" idx="1"/>
          </p:nvPr>
        </p:nvSpPr>
        <p:spPr/>
        <p:txBody>
          <a:bodyPr>
            <a:normAutofit fontScale="77500" lnSpcReduction="20000"/>
          </a:bodyPr>
          <a:lstStyle/>
          <a:p>
            <a:pPr lvl="0"/>
            <a:r>
              <a:rPr lang="en-US" dirty="0"/>
              <a:t>Pacing</a:t>
            </a:r>
          </a:p>
          <a:p>
            <a:pPr lvl="0"/>
            <a:r>
              <a:rPr lang="en-US" dirty="0"/>
              <a:t>Spinning</a:t>
            </a:r>
          </a:p>
          <a:p>
            <a:pPr lvl="0"/>
            <a:r>
              <a:rPr lang="en-US" dirty="0"/>
              <a:t>Excessive jumping- In an attempt to control environment</a:t>
            </a:r>
          </a:p>
          <a:p>
            <a:pPr lvl="0"/>
            <a:r>
              <a:rPr lang="en-US" dirty="0"/>
              <a:t>Excessive barking- In an attempt to control environment</a:t>
            </a:r>
          </a:p>
          <a:p>
            <a:pPr lvl="0"/>
            <a:r>
              <a:rPr lang="en-US" dirty="0"/>
              <a:t>Panting-When not related to exercise or heat</a:t>
            </a:r>
          </a:p>
          <a:p>
            <a:pPr lvl="0"/>
            <a:r>
              <a:rPr lang="en-US" dirty="0"/>
              <a:t>Drooling-When not related to exercise or heat</a:t>
            </a:r>
          </a:p>
          <a:p>
            <a:pPr lvl="0"/>
            <a:r>
              <a:rPr lang="en-US" dirty="0"/>
              <a:t>Excessive drinking-</a:t>
            </a:r>
          </a:p>
          <a:p>
            <a:pPr lvl="0"/>
            <a:r>
              <a:rPr lang="en-US" dirty="0"/>
              <a:t>Increased aggression- In an attempt to control environment</a:t>
            </a:r>
          </a:p>
          <a:p>
            <a:pPr lvl="0"/>
            <a:r>
              <a:rPr lang="en-US" dirty="0"/>
              <a:t>Decreased activity-Depressed</a:t>
            </a:r>
          </a:p>
          <a:p>
            <a:pPr lvl="0"/>
            <a:r>
              <a:rPr lang="en-US" dirty="0"/>
              <a:t>Decreased appetite- Too stressed to eat when not due to illness</a:t>
            </a:r>
          </a:p>
          <a:p>
            <a:pPr lvl="0"/>
            <a:r>
              <a:rPr lang="en-US" dirty="0"/>
              <a:t>Shaking- When not due to illness or cold</a:t>
            </a:r>
          </a:p>
        </p:txBody>
      </p:sp>
    </p:spTree>
    <p:extLst>
      <p:ext uri="{BB962C8B-B14F-4D97-AF65-F5344CB8AC3E}">
        <p14:creationId xmlns:p14="http://schemas.microsoft.com/office/powerpoint/2010/main" val="37293631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Signs of stress (continued)</a:t>
            </a:r>
          </a:p>
        </p:txBody>
      </p:sp>
      <p:sp>
        <p:nvSpPr>
          <p:cNvPr id="3" name="Content Placeholder 2"/>
          <p:cNvSpPr>
            <a:spLocks noGrp="1"/>
          </p:cNvSpPr>
          <p:nvPr>
            <p:ph sz="quarter" idx="1"/>
          </p:nvPr>
        </p:nvSpPr>
        <p:spPr/>
        <p:txBody>
          <a:bodyPr>
            <a:normAutofit/>
          </a:bodyPr>
          <a:lstStyle/>
          <a:p>
            <a:r>
              <a:rPr lang="en-US" dirty="0"/>
              <a:t>Animals exhibiting stress behaviors are most likely trying to control their environment because they feel confined and unable to do what is necessary for their needs and for their survival. </a:t>
            </a:r>
          </a:p>
          <a:p>
            <a:endParaRPr lang="en-US" dirty="0"/>
          </a:p>
        </p:txBody>
      </p:sp>
    </p:spTree>
    <p:extLst>
      <p:ext uri="{BB962C8B-B14F-4D97-AF65-F5344CB8AC3E}">
        <p14:creationId xmlns:p14="http://schemas.microsoft.com/office/powerpoint/2010/main" val="1515589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can do to help</a:t>
            </a:r>
          </a:p>
        </p:txBody>
      </p:sp>
      <p:sp>
        <p:nvSpPr>
          <p:cNvPr id="3" name="Content Placeholder 2"/>
          <p:cNvSpPr>
            <a:spLocks noGrp="1"/>
          </p:cNvSpPr>
          <p:nvPr>
            <p:ph sz="quarter" idx="1"/>
          </p:nvPr>
        </p:nvSpPr>
        <p:spPr/>
        <p:txBody>
          <a:bodyPr>
            <a:normAutofit/>
          </a:bodyPr>
          <a:lstStyle/>
          <a:p>
            <a:r>
              <a:rPr lang="en-US" dirty="0"/>
              <a:t>With limited staff and resources shelters often have to be creative in finding ways to develop a strong enrichment program. We love junk!! Water bottles can serve as make shift food dispensing toys, carpets on the walls as sound insulators, music a few hours of the day with lights off for down time, and using old sheets and blankets to make new tug toys are simple inexpensive ways to work with what you have available. </a:t>
            </a:r>
          </a:p>
          <a:p>
            <a:endParaRPr lang="en-US" dirty="0"/>
          </a:p>
        </p:txBody>
      </p:sp>
    </p:spTree>
    <p:extLst>
      <p:ext uri="{BB962C8B-B14F-4D97-AF65-F5344CB8AC3E}">
        <p14:creationId xmlns:p14="http://schemas.microsoft.com/office/powerpoint/2010/main" val="16893628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Enrichment ideas</a:t>
            </a:r>
          </a:p>
        </p:txBody>
      </p:sp>
      <p:sp>
        <p:nvSpPr>
          <p:cNvPr id="3" name="Content Placeholder 2"/>
          <p:cNvSpPr>
            <a:spLocks noGrp="1"/>
          </p:cNvSpPr>
          <p:nvPr>
            <p:ph sz="quarter" idx="1"/>
          </p:nvPr>
        </p:nvSpPr>
        <p:spPr/>
        <p:txBody>
          <a:bodyPr>
            <a:normAutofit fontScale="92500" lnSpcReduction="20000"/>
          </a:bodyPr>
          <a:lstStyle/>
          <a:p>
            <a:pPr lvl="0"/>
            <a:r>
              <a:rPr lang="en-US" dirty="0"/>
              <a:t>Volunteers and staff – We love them!!! </a:t>
            </a:r>
          </a:p>
          <a:p>
            <a:pPr lvl="0"/>
            <a:r>
              <a:rPr lang="en-US" dirty="0"/>
              <a:t>Develop an easy enrichment program that is done on a daily basis. More than just a walk.</a:t>
            </a:r>
          </a:p>
          <a:p>
            <a:pPr lvl="0"/>
            <a:r>
              <a:rPr lang="en-US" dirty="0"/>
              <a:t>Train!! Using R+ to train dogs you challenge their minds and help keep them from deteriorating</a:t>
            </a:r>
          </a:p>
          <a:p>
            <a:pPr lvl="0"/>
            <a:r>
              <a:rPr lang="en-US" dirty="0"/>
              <a:t>Quiet time. Play music (Through a dogs ears) for an hour and turn off the lights. </a:t>
            </a:r>
          </a:p>
          <a:p>
            <a:pPr lvl="0"/>
            <a:r>
              <a:rPr lang="en-US" dirty="0"/>
              <a:t>Stuffed/frozen kongs </a:t>
            </a:r>
          </a:p>
          <a:p>
            <a:pPr lvl="0"/>
            <a:r>
              <a:rPr lang="en-US" dirty="0"/>
              <a:t>Food dispensing toys- working for their food ignites their problem solving skills and keeps them from deteriorating</a:t>
            </a:r>
          </a:p>
          <a:p>
            <a:endParaRPr lang="en-US" dirty="0"/>
          </a:p>
        </p:txBody>
      </p:sp>
    </p:spTree>
    <p:extLst>
      <p:ext uri="{BB962C8B-B14F-4D97-AF65-F5344CB8AC3E}">
        <p14:creationId xmlns:p14="http://schemas.microsoft.com/office/powerpoint/2010/main" val="13884379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enrichment ideas!</a:t>
            </a:r>
          </a:p>
        </p:txBody>
      </p:sp>
      <p:sp>
        <p:nvSpPr>
          <p:cNvPr id="3" name="Content Placeholder 2"/>
          <p:cNvSpPr>
            <a:spLocks noGrp="1"/>
          </p:cNvSpPr>
          <p:nvPr>
            <p:ph sz="quarter" idx="1"/>
          </p:nvPr>
        </p:nvSpPr>
        <p:spPr/>
        <p:txBody>
          <a:bodyPr>
            <a:normAutofit fontScale="92500" lnSpcReduction="20000"/>
          </a:bodyPr>
          <a:lstStyle/>
          <a:p>
            <a:pPr lvl="0"/>
            <a:r>
              <a:rPr lang="en-US" dirty="0"/>
              <a:t>Give each animal something good when they return to their runs so returning doesn’t mean you leave and the fun is over. Make their runs a positive place to be.</a:t>
            </a:r>
          </a:p>
          <a:p>
            <a:pPr lvl="0"/>
            <a:r>
              <a:rPr lang="en-US" dirty="0"/>
              <a:t>Sit in’s-siting in with a dog or cat just spending time with them even if it’s only 5minutes can mean the difference between a good day and a bad day. A lot of the time we spend walking or training but we never spend time petting and/or just allowing the dog to sit next to you. </a:t>
            </a:r>
          </a:p>
          <a:p>
            <a:pPr lvl="0"/>
            <a:r>
              <a:rPr lang="en-US" dirty="0"/>
              <a:t>Think about your own pets, what do they get on a day to day basis that shelter dogs do not get? Your time and attention is one thing that most dogs living in shelter rarely experience enough of. </a:t>
            </a:r>
          </a:p>
          <a:p>
            <a:endParaRPr lang="en-US" dirty="0"/>
          </a:p>
        </p:txBody>
      </p:sp>
    </p:spTree>
    <p:extLst>
      <p:ext uri="{BB962C8B-B14F-4D97-AF65-F5344CB8AC3E}">
        <p14:creationId xmlns:p14="http://schemas.microsoft.com/office/powerpoint/2010/main" val="40269159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Enrichment schedules</a:t>
            </a:r>
          </a:p>
        </p:txBody>
      </p:sp>
      <p:pic>
        <p:nvPicPr>
          <p:cNvPr id="3" name="Picture 2" descr="bmt board.JPG"/>
          <p:cNvPicPr/>
          <p:nvPr/>
        </p:nvPicPr>
        <p:blipFill>
          <a:blip r:embed="rId3" cstate="print"/>
          <a:stretch>
            <a:fillRect/>
          </a:stretch>
        </p:blipFill>
        <p:spPr>
          <a:xfrm>
            <a:off x="609600" y="1828800"/>
            <a:ext cx="3352800" cy="2971800"/>
          </a:xfrm>
          <a:prstGeom prst="rect">
            <a:avLst/>
          </a:prstGeom>
        </p:spPr>
      </p:pic>
      <p:pic>
        <p:nvPicPr>
          <p:cNvPr id="4" name="Picture 3" descr="enrichment board.JPG"/>
          <p:cNvPicPr/>
          <p:nvPr/>
        </p:nvPicPr>
        <p:blipFill>
          <a:blip r:embed="rId4" cstate="print"/>
          <a:stretch>
            <a:fillRect/>
          </a:stretch>
        </p:blipFill>
        <p:spPr>
          <a:xfrm>
            <a:off x="2819400" y="3657600"/>
            <a:ext cx="3733800" cy="2971800"/>
          </a:xfrm>
          <a:prstGeom prst="rect">
            <a:avLst/>
          </a:prstGeom>
        </p:spPr>
      </p:pic>
      <p:pic>
        <p:nvPicPr>
          <p:cNvPr id="5" name="Picture 4" descr="walkingboard.JPG"/>
          <p:cNvPicPr/>
          <p:nvPr/>
        </p:nvPicPr>
        <p:blipFill>
          <a:blip r:embed="rId5" cstate="print"/>
          <a:stretch>
            <a:fillRect/>
          </a:stretch>
        </p:blipFill>
        <p:spPr>
          <a:xfrm>
            <a:off x="5257800" y="1802027"/>
            <a:ext cx="3609975" cy="2707005"/>
          </a:xfrm>
          <a:prstGeom prst="rect">
            <a:avLst/>
          </a:prstGeom>
        </p:spPr>
      </p:pic>
    </p:spTree>
    <p:extLst>
      <p:ext uri="{BB962C8B-B14F-4D97-AF65-F5344CB8AC3E}">
        <p14:creationId xmlns:p14="http://schemas.microsoft.com/office/powerpoint/2010/main" val="34073416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Enrichment rocks!</a:t>
            </a:r>
          </a:p>
        </p:txBody>
      </p:sp>
      <p:pic>
        <p:nvPicPr>
          <p:cNvPr id="3" name="Picture 2" descr="DSC_0689.JPG"/>
          <p:cNvPicPr/>
          <p:nvPr/>
        </p:nvPicPr>
        <p:blipFill>
          <a:blip r:embed="rId2" cstate="print"/>
          <a:stretch>
            <a:fillRect/>
          </a:stretch>
        </p:blipFill>
        <p:spPr>
          <a:xfrm>
            <a:off x="609600" y="1676400"/>
            <a:ext cx="4267200" cy="3048000"/>
          </a:xfrm>
          <a:prstGeom prst="rect">
            <a:avLst/>
          </a:prstGeom>
        </p:spPr>
      </p:pic>
      <p:pic>
        <p:nvPicPr>
          <p:cNvPr id="4" name="Picture 3" descr="sally1 (11).JPG"/>
          <p:cNvPicPr/>
          <p:nvPr/>
        </p:nvPicPr>
        <p:blipFill>
          <a:blip r:embed="rId3" cstate="print"/>
          <a:stretch>
            <a:fillRect/>
          </a:stretch>
        </p:blipFill>
        <p:spPr>
          <a:xfrm>
            <a:off x="4300150" y="3352800"/>
            <a:ext cx="4310449" cy="3352800"/>
          </a:xfrm>
          <a:prstGeom prst="rect">
            <a:avLst/>
          </a:prstGeom>
        </p:spPr>
      </p:pic>
    </p:spTree>
    <p:extLst>
      <p:ext uri="{BB962C8B-B14F-4D97-AF65-F5344CB8AC3E}">
        <p14:creationId xmlns:p14="http://schemas.microsoft.com/office/powerpoint/2010/main" val="133509946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pPr algn="ctr"/>
            <a:r>
              <a:rPr lang="en-US" dirty="0"/>
              <a:t>Thank you for joining us today. </a:t>
            </a:r>
          </a:p>
          <a:p>
            <a:pPr algn="ctr"/>
            <a:r>
              <a:rPr lang="en-US" dirty="0"/>
              <a:t>We look forward to working with you in the future!</a:t>
            </a:r>
          </a:p>
        </p:txBody>
      </p:sp>
      <p:sp>
        <p:nvSpPr>
          <p:cNvPr id="3" name="Title 2"/>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831833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Introductions</a:t>
            </a:r>
          </a:p>
        </p:txBody>
      </p:sp>
      <p:sp>
        <p:nvSpPr>
          <p:cNvPr id="3" name="Content Placeholder 2"/>
          <p:cNvSpPr txBox="1">
            <a:spLocks/>
          </p:cNvSpPr>
          <p:nvPr/>
        </p:nvSpPr>
        <p:spPr>
          <a:xfrm>
            <a:off x="612648" y="1600200"/>
            <a:ext cx="8153400" cy="4495800"/>
          </a:xfrm>
          <a:prstGeom prst="rect">
            <a:avLst/>
          </a:prstGeom>
        </p:spPr>
        <p:txBody>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lang="en-US" sz="2900" dirty="0"/>
              <a:t>Jill Elston</a:t>
            </a:r>
          </a:p>
          <a:p>
            <a:pPr marL="777240" lvl="1" indent="-320040">
              <a:spcBef>
                <a:spcPts val="700"/>
              </a:spcBef>
              <a:buClr>
                <a:schemeClr val="accent1">
                  <a:lumMod val="75000"/>
                </a:schemeClr>
              </a:buClr>
              <a:buSzPct val="60000"/>
              <a:buFont typeface="Wingdings"/>
              <a:buChar char=""/>
              <a:defRPr/>
            </a:pPr>
            <a:r>
              <a:rPr lang="en-US" sz="2400" dirty="0"/>
              <a:t>IAABC Shelter Division Affiliate</a:t>
            </a:r>
          </a:p>
          <a:p>
            <a:pPr marL="777240" lvl="1" indent="-320040">
              <a:spcBef>
                <a:spcPts val="700"/>
              </a:spcBef>
              <a:buClr>
                <a:schemeClr val="accent1">
                  <a:lumMod val="75000"/>
                </a:schemeClr>
              </a:buClr>
              <a:buSzPct val="60000"/>
              <a:buFont typeface="Wingdings"/>
              <a:buChar char=""/>
              <a:defRPr/>
            </a:pPr>
            <a:r>
              <a:rPr lang="en-US" sz="2400" dirty="0"/>
              <a:t>Licensed Veterinary Technician</a:t>
            </a:r>
            <a:r>
              <a:rPr lang="en-US" dirty="0"/>
              <a:t> </a:t>
            </a:r>
          </a:p>
          <a:p>
            <a:pPr marL="777240" lvl="1" indent="-320040">
              <a:spcBef>
                <a:spcPts val="700"/>
              </a:spcBef>
              <a:buClr>
                <a:schemeClr val="accent1">
                  <a:lumMod val="75000"/>
                </a:schemeClr>
              </a:buClr>
              <a:buSzPct val="60000"/>
              <a:buFont typeface="Wingdings"/>
              <a:buChar char=""/>
              <a:defRPr/>
            </a:pPr>
            <a:r>
              <a:rPr lang="en-US" sz="2400" dirty="0"/>
              <a:t>6+ years experience in </a:t>
            </a:r>
          </a:p>
          <a:p>
            <a:pPr lvl="1">
              <a:spcBef>
                <a:spcPts val="700"/>
              </a:spcBef>
              <a:buClr>
                <a:schemeClr val="accent1">
                  <a:lumMod val="75000"/>
                </a:schemeClr>
              </a:buClr>
              <a:buSzPct val="60000"/>
              <a:defRPr/>
            </a:pPr>
            <a:r>
              <a:rPr lang="en-US" sz="2400" dirty="0"/>
              <a:t>    Shelter Medicine and </a:t>
            </a:r>
          </a:p>
          <a:p>
            <a:pPr lvl="1">
              <a:spcBef>
                <a:spcPts val="700"/>
              </a:spcBef>
              <a:buClr>
                <a:schemeClr val="accent1">
                  <a:lumMod val="75000"/>
                </a:schemeClr>
              </a:buClr>
              <a:buSzPct val="60000"/>
              <a:defRPr/>
            </a:pPr>
            <a:r>
              <a:rPr lang="en-US" sz="2400" dirty="0"/>
              <a:t>    Shelter Animal Welfare</a:t>
            </a:r>
          </a:p>
          <a:p>
            <a:br>
              <a:rPr lang="en-US" sz="2400" dirty="0"/>
            </a:br>
            <a:endParaRPr lang="en-US" sz="2400" dirty="0"/>
          </a:p>
          <a:p>
            <a:br>
              <a:rPr lang="en-US" dirty="0"/>
            </a:b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640080" marR="0" lvl="1" indent="-274320" algn="l" defTabSz="914400" rtl="0" eaLnBrk="1" fontAlgn="auto" latinLnBrk="0" hangingPunct="1">
              <a:lnSpc>
                <a:spcPct val="100000"/>
              </a:lnSpc>
              <a:spcBef>
                <a:spcPts val="550"/>
              </a:spcBef>
              <a:spcAft>
                <a:spcPts val="0"/>
              </a:spcAft>
              <a:buClr>
                <a:schemeClr val="accent1"/>
              </a:buClr>
              <a:buSzPct val="70000"/>
              <a:buFont typeface="Wingdings 2"/>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1981200"/>
            <a:ext cx="3124200" cy="4416224"/>
          </a:xfrm>
          <a:prstGeom prst="rect">
            <a:avLst/>
          </a:prstGeom>
        </p:spPr>
      </p:pic>
    </p:spTree>
    <p:extLst>
      <p:ext uri="{BB962C8B-B14F-4D97-AF65-F5344CB8AC3E}">
        <p14:creationId xmlns:p14="http://schemas.microsoft.com/office/powerpoint/2010/main" val="355843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October 14, 2017 Seminar Agenda</a:t>
            </a:r>
            <a:br>
              <a:rPr lang="en-US" dirty="0"/>
            </a:br>
            <a:endParaRPr lang="en-US" dirty="0"/>
          </a:p>
        </p:txBody>
      </p:sp>
      <p:sp>
        <p:nvSpPr>
          <p:cNvPr id="3" name="Content Placeholder 2"/>
          <p:cNvSpPr>
            <a:spLocks noGrp="1"/>
          </p:cNvSpPr>
          <p:nvPr>
            <p:ph sz="quarter" idx="1"/>
          </p:nvPr>
        </p:nvSpPr>
        <p:spPr>
          <a:xfrm>
            <a:off x="2057400" y="1676400"/>
            <a:ext cx="4797552" cy="4495800"/>
          </a:xfrm>
        </p:spPr>
        <p:txBody>
          <a:bodyPr>
            <a:normAutofit fontScale="40000" lnSpcReduction="20000"/>
          </a:bodyPr>
          <a:lstStyle/>
          <a:p>
            <a:pPr marL="0" indent="0">
              <a:buNone/>
            </a:pPr>
            <a:r>
              <a:rPr lang="en-US" dirty="0"/>
              <a:t> </a:t>
            </a:r>
          </a:p>
          <a:p>
            <a:r>
              <a:rPr lang="en-US" dirty="0"/>
              <a:t>8:30 am –  9:00 am       Registration and Breakfast</a:t>
            </a:r>
          </a:p>
          <a:p>
            <a:r>
              <a:rPr lang="en-US" dirty="0"/>
              <a:t>9:00 am –   9:15 am 	Introductions and Overview of day</a:t>
            </a:r>
          </a:p>
          <a:p>
            <a:r>
              <a:rPr lang="en-US" dirty="0"/>
              <a:t>9:15 am –    9:45 am 	Learning Quadrant – Lecture</a:t>
            </a:r>
          </a:p>
          <a:p>
            <a:r>
              <a:rPr lang="en-US" dirty="0"/>
              <a:t>9:45 am – 10:15 am 	Training Game – Hands-on learning</a:t>
            </a:r>
          </a:p>
          <a:p>
            <a:r>
              <a:rPr lang="en-US" dirty="0"/>
              <a:t>10:15 am – 10:30 am	Break</a:t>
            </a:r>
          </a:p>
          <a:p>
            <a:r>
              <a:rPr lang="en-US" dirty="0"/>
              <a:t>10:30 am – 11:00 pm	+R Shaping with shelter dogs – Hands-on </a:t>
            </a:r>
          </a:p>
          <a:p>
            <a:r>
              <a:rPr lang="en-US" dirty="0"/>
              <a:t>11:00 am – 11:30 am	Safety Working with Dogs</a:t>
            </a:r>
          </a:p>
          <a:p>
            <a:r>
              <a:rPr lang="en-US" dirty="0"/>
              <a:t>11:30 am – 12:00 pm	Stress Free Vet Care</a:t>
            </a:r>
          </a:p>
          <a:p>
            <a:r>
              <a:rPr lang="en-US" dirty="0"/>
              <a:t>12:00 pm – 12:30 pm	Networking / Break </a:t>
            </a:r>
          </a:p>
          <a:p>
            <a:r>
              <a:rPr lang="en-US" dirty="0"/>
              <a:t>12:30 pm – 12:45 pm	Body Language – Lecture / Videos</a:t>
            </a:r>
          </a:p>
          <a:p>
            <a:r>
              <a:rPr lang="en-US" dirty="0"/>
              <a:t>12:45 pm – 1:00 pm	Dog Introductions – Lecture / Videos</a:t>
            </a:r>
          </a:p>
          <a:p>
            <a:r>
              <a:rPr lang="en-US" dirty="0"/>
              <a:t>1:00 pm –   1:15 pm	Playgroups – Lecture / Videos</a:t>
            </a:r>
          </a:p>
          <a:p>
            <a:r>
              <a:rPr lang="en-US" dirty="0"/>
              <a:t>1:15 pm –   1:30 pm	Break</a:t>
            </a:r>
          </a:p>
          <a:p>
            <a:r>
              <a:rPr lang="en-US" dirty="0"/>
              <a:t>1:30 pm –   2:30 pm	Pup Partners ™ Shelter Package </a:t>
            </a:r>
          </a:p>
          <a:p>
            <a:r>
              <a:rPr lang="en-US" dirty="0"/>
              <a:t>2:30 pm –   2:45 pm	Pup Partners ™ S.P.I.R.I.T Program</a:t>
            </a:r>
          </a:p>
          <a:p>
            <a:r>
              <a:rPr lang="en-US" dirty="0"/>
              <a:t>2:45 pm –   3:15 pm	Enrichment – Lecture / Videos</a:t>
            </a:r>
          </a:p>
          <a:p>
            <a:r>
              <a:rPr lang="en-US" dirty="0"/>
              <a:t>3:15 pm –   4:00 pm	Wrap up / Q&amp;A </a:t>
            </a:r>
          </a:p>
          <a:p>
            <a:pPr algn="ctr"/>
            <a:endParaRPr lang="en-US" dirty="0"/>
          </a:p>
        </p:txBody>
      </p:sp>
    </p:spTree>
    <p:extLst>
      <p:ext uri="{BB962C8B-B14F-4D97-AF65-F5344CB8AC3E}">
        <p14:creationId xmlns:p14="http://schemas.microsoft.com/office/powerpoint/2010/main" val="214602778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1246</TotalTime>
  <Words>3005</Words>
  <Application>Microsoft Office PowerPoint</Application>
  <PresentationFormat>On-screen Show (4:3)</PresentationFormat>
  <Paragraphs>431</Paragraphs>
  <Slides>78</Slides>
  <Notes>11</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78</vt:i4>
      </vt:variant>
    </vt:vector>
  </HeadingPairs>
  <TitlesOfParts>
    <vt:vector size="85" baseType="lpstr">
      <vt:lpstr>Arial</vt:lpstr>
      <vt:lpstr>Calibri</vt:lpstr>
      <vt:lpstr>Tw Cen MT</vt:lpstr>
      <vt:lpstr>Wingdings</vt:lpstr>
      <vt:lpstr>Wingdings 2</vt:lpstr>
      <vt:lpstr>Wingdings 3</vt:lpstr>
      <vt:lpstr>Median</vt:lpstr>
      <vt:lpstr>    Making Shelter Life Positive </vt:lpstr>
      <vt:lpstr>Copyright Notice</vt:lpstr>
      <vt:lpstr>      WELCOME!</vt:lpstr>
      <vt:lpstr>Safety Message and Intros</vt:lpstr>
      <vt:lpstr>Introductions</vt:lpstr>
      <vt:lpstr>Introductions</vt:lpstr>
      <vt:lpstr>Introductions</vt:lpstr>
      <vt:lpstr>Introductions</vt:lpstr>
      <vt:lpstr>October 14, 2017 Seminar Agenda </vt:lpstr>
      <vt:lpstr>Learning Theory</vt:lpstr>
      <vt:lpstr>Reinforcements</vt:lpstr>
      <vt:lpstr>Reinforcements - examples</vt:lpstr>
      <vt:lpstr>Punishments</vt:lpstr>
      <vt:lpstr>Punishments - examples</vt:lpstr>
      <vt:lpstr>Learning Quadrant Exercise</vt:lpstr>
      <vt:lpstr>Operant Conditioning</vt:lpstr>
      <vt:lpstr>Classical Conditioning</vt:lpstr>
      <vt:lpstr>Why do we care?</vt:lpstr>
      <vt:lpstr>Hands On Learning</vt:lpstr>
      <vt:lpstr>Networking / Break</vt:lpstr>
      <vt:lpstr>Hands On Learning</vt:lpstr>
      <vt:lpstr>Dog Bite Safety</vt:lpstr>
      <vt:lpstr>                                          Tongue Flick                                                                                                                                                             Appeasement and Conflicted          In order to keep yourself safe and                          prevent the dog from acquiring a bite       history, learning to read canine body      language is first on the list of priorities      as a dog handler.                                                                                                                                                                                                                                                                                               </vt:lpstr>
      <vt:lpstr>                                                                       </vt:lpstr>
      <vt:lpstr>PowerPoint Presentation</vt:lpstr>
      <vt:lpstr>Two Points of Contact When Needed</vt:lpstr>
      <vt:lpstr>                                                          </vt:lpstr>
      <vt:lpstr>Getting Aggressive Dog In and Out of Kennel Using Slip Leash</vt:lpstr>
      <vt:lpstr>Positioning </vt:lpstr>
      <vt:lpstr>Be Aware of the Situation and Environment</vt:lpstr>
      <vt:lpstr>Mechanical Skills for Safety</vt:lpstr>
      <vt:lpstr>Mechanical Skills for Safety </vt:lpstr>
      <vt:lpstr>Mechanical Skills for Safety</vt:lpstr>
      <vt:lpstr>Mechanical Skills for Safety</vt:lpstr>
      <vt:lpstr>Mechanical Skills for Safety</vt:lpstr>
      <vt:lpstr>Mechanical Skills for safety</vt:lpstr>
      <vt:lpstr>Breaking Up a Dog Fight</vt:lpstr>
      <vt:lpstr>Breaking Up a Dog Fight</vt:lpstr>
      <vt:lpstr>Breaking up a Dog Fight</vt:lpstr>
      <vt:lpstr>Summary</vt:lpstr>
      <vt:lpstr>Continue Your Education</vt:lpstr>
      <vt:lpstr>Low Stress Vet Care</vt:lpstr>
      <vt:lpstr>Why Use Low Stress Techniques</vt:lpstr>
      <vt:lpstr>Start Before You Need It!</vt:lpstr>
      <vt:lpstr>Muzzle Training</vt:lpstr>
      <vt:lpstr>Simza relaxed with a muzzle on</vt:lpstr>
      <vt:lpstr>Manual Restraint</vt:lpstr>
      <vt:lpstr>Photo from Vetstreet.com</vt:lpstr>
      <vt:lpstr>Mechanical Restraint</vt:lpstr>
      <vt:lpstr>Pic from ASPCApro</vt:lpstr>
      <vt:lpstr>Chemical Restraint</vt:lpstr>
      <vt:lpstr>Lunch and Networking</vt:lpstr>
      <vt:lpstr>Canine Body Language - video</vt:lpstr>
      <vt:lpstr>Dog Introductions - Video</vt:lpstr>
      <vt:lpstr>Dog Introductions</vt:lpstr>
      <vt:lpstr>Playgroups- Video</vt:lpstr>
      <vt:lpstr>PupPartners ™ Shelter Package</vt:lpstr>
      <vt:lpstr>PupPartners ™</vt:lpstr>
      <vt:lpstr>Adopter Questionnaire</vt:lpstr>
      <vt:lpstr>Dog Questionnaire</vt:lpstr>
      <vt:lpstr>Color Matching System</vt:lpstr>
      <vt:lpstr>ACCESS Database Template</vt:lpstr>
      <vt:lpstr>Canned Reports</vt:lpstr>
      <vt:lpstr>Common Behavior Protocols</vt:lpstr>
      <vt:lpstr>Behavior Modification and Training Academy</vt:lpstr>
      <vt:lpstr>PupPartners ™ S.P.I.R.I.T. Program</vt:lpstr>
      <vt:lpstr>Enrichment</vt:lpstr>
      <vt:lpstr>Importance of enrichment</vt:lpstr>
      <vt:lpstr>Causes of stress in shelters</vt:lpstr>
      <vt:lpstr>Stress in shelters (continued)</vt:lpstr>
      <vt:lpstr>Signs of stress</vt:lpstr>
      <vt:lpstr>Signs of stress (continued)</vt:lpstr>
      <vt:lpstr>What we can do to help</vt:lpstr>
      <vt:lpstr>Enrichment ideas</vt:lpstr>
      <vt:lpstr>More enrichment ideas!</vt:lpstr>
      <vt:lpstr>Enrichment schedules</vt:lpstr>
      <vt:lpstr>Enrichment rocks!</vt:lpstr>
      <vt:lpstr>Questions?</vt:lpstr>
    </vt:vector>
  </TitlesOfParts>
  <Company>IBERDROLA 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Making Shelter Life Positive</dc:title>
  <dc:creator>Iberdrola S.A.</dc:creator>
  <cp:lastModifiedBy>Constance Dwyer</cp:lastModifiedBy>
  <cp:revision>153</cp:revision>
  <dcterms:created xsi:type="dcterms:W3CDTF">2015-10-13T02:25:29Z</dcterms:created>
  <dcterms:modified xsi:type="dcterms:W3CDTF">2017-10-13T17:55:04Z</dcterms:modified>
</cp:coreProperties>
</file>