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7"/>
  </p:notesMasterIdLst>
  <p:handoutMasterIdLst>
    <p:handoutMasterId r:id="rId48"/>
  </p:handoutMasterIdLst>
  <p:sldIdLst>
    <p:sldId id="256" r:id="rId2"/>
    <p:sldId id="316" r:id="rId3"/>
    <p:sldId id="297" r:id="rId4"/>
    <p:sldId id="322" r:id="rId5"/>
    <p:sldId id="257" r:id="rId6"/>
    <p:sldId id="317" r:id="rId7"/>
    <p:sldId id="259" r:id="rId8"/>
    <p:sldId id="260" r:id="rId9"/>
    <p:sldId id="261" r:id="rId10"/>
    <p:sldId id="320" r:id="rId11"/>
    <p:sldId id="299" r:id="rId12"/>
    <p:sldId id="262" r:id="rId13"/>
    <p:sldId id="358" r:id="rId14"/>
    <p:sldId id="302" r:id="rId15"/>
    <p:sldId id="301" r:id="rId16"/>
    <p:sldId id="286" r:id="rId17"/>
    <p:sldId id="265" r:id="rId18"/>
    <p:sldId id="267" r:id="rId19"/>
    <p:sldId id="321" r:id="rId20"/>
    <p:sldId id="352" r:id="rId21"/>
    <p:sldId id="353" r:id="rId22"/>
    <p:sldId id="354" r:id="rId23"/>
    <p:sldId id="356" r:id="rId24"/>
    <p:sldId id="329" r:id="rId25"/>
    <p:sldId id="330" r:id="rId26"/>
    <p:sldId id="272" r:id="rId27"/>
    <p:sldId id="274" r:id="rId28"/>
    <p:sldId id="280" r:id="rId29"/>
    <p:sldId id="282" r:id="rId30"/>
    <p:sldId id="281" r:id="rId31"/>
    <p:sldId id="285" r:id="rId32"/>
    <p:sldId id="284" r:id="rId33"/>
    <p:sldId id="326" r:id="rId34"/>
    <p:sldId id="273" r:id="rId35"/>
    <p:sldId id="305" r:id="rId36"/>
    <p:sldId id="306" r:id="rId37"/>
    <p:sldId id="307" r:id="rId38"/>
    <p:sldId id="308" r:id="rId39"/>
    <p:sldId id="309" r:id="rId40"/>
    <p:sldId id="310" r:id="rId41"/>
    <p:sldId id="311" r:id="rId42"/>
    <p:sldId id="312" r:id="rId43"/>
    <p:sldId id="313" r:id="rId44"/>
    <p:sldId id="314" r:id="rId45"/>
    <p:sldId id="275"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80" d="100"/>
          <a:sy n="80" d="100"/>
        </p:scale>
        <p:origin x="1529" y="36"/>
      </p:cViewPr>
      <p:guideLst>
        <p:guide orient="horz" pos="2160"/>
        <p:guide pos="2880"/>
      </p:guideLst>
    </p:cSldViewPr>
  </p:slideViewPr>
  <p:outlineViewPr>
    <p:cViewPr>
      <p:scale>
        <a:sx n="33" d="100"/>
        <a:sy n="33" d="100"/>
      </p:scale>
      <p:origin x="0" y="6966"/>
    </p:cViewPr>
  </p:outlineViewPr>
  <p:notesTextViewPr>
    <p:cViewPr>
      <p:scale>
        <a:sx n="1" d="1"/>
        <a:sy n="1" d="1"/>
      </p:scale>
      <p:origin x="0" y="0"/>
    </p:cViewPr>
  </p:notesTextViewPr>
  <p:notesViewPr>
    <p:cSldViewPr>
      <p:cViewPr varScale="1">
        <p:scale>
          <a:sx n="56" d="100"/>
          <a:sy n="56" d="100"/>
        </p:scale>
        <p:origin x="-2886"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06F433-4AB0-4507-9167-161681FEB62A}"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C926D29A-E008-4233-AFBE-9A343725ED9B}">
      <dgm:prSet phldrT="[Text]"/>
      <dgm:spPr>
        <a:solidFill>
          <a:srgbClr val="00B050"/>
        </a:solidFill>
      </dgm:spPr>
      <dgm:t>
        <a:bodyPr/>
        <a:lstStyle/>
        <a:p>
          <a:r>
            <a:rPr lang="en-US" dirty="0"/>
            <a:t>+R</a:t>
          </a:r>
        </a:p>
        <a:p>
          <a:r>
            <a:rPr lang="en-US" dirty="0"/>
            <a:t>Positive Reinforcement</a:t>
          </a:r>
        </a:p>
      </dgm:t>
    </dgm:pt>
    <dgm:pt modelId="{A846F8C8-5812-43D8-AB26-4D847A07EDBA}" type="parTrans" cxnId="{6F21D900-6B1C-4202-9F16-3AA10252970A}">
      <dgm:prSet/>
      <dgm:spPr/>
      <dgm:t>
        <a:bodyPr/>
        <a:lstStyle/>
        <a:p>
          <a:endParaRPr lang="en-US"/>
        </a:p>
      </dgm:t>
    </dgm:pt>
    <dgm:pt modelId="{021E92C9-D7E2-43A3-8A39-25705AEA45BF}" type="sibTrans" cxnId="{6F21D900-6B1C-4202-9F16-3AA10252970A}">
      <dgm:prSet/>
      <dgm:spPr/>
      <dgm:t>
        <a:bodyPr/>
        <a:lstStyle/>
        <a:p>
          <a:endParaRPr lang="en-US"/>
        </a:p>
      </dgm:t>
    </dgm:pt>
    <dgm:pt modelId="{9186C173-5C8B-447C-829B-761822FDCEA6}">
      <dgm:prSet phldrT="[Text]"/>
      <dgm:spPr>
        <a:solidFill>
          <a:srgbClr val="00B050"/>
        </a:solidFill>
      </dgm:spPr>
      <dgm:t>
        <a:bodyPr/>
        <a:lstStyle/>
        <a:p>
          <a:r>
            <a:rPr lang="en-US" dirty="0"/>
            <a:t>-R</a:t>
          </a:r>
        </a:p>
        <a:p>
          <a:r>
            <a:rPr lang="en-US" dirty="0"/>
            <a:t>Negative Reinforcement</a:t>
          </a:r>
        </a:p>
      </dgm:t>
    </dgm:pt>
    <dgm:pt modelId="{348B2C7B-F81C-4FFA-9C5D-5FAF74929ACD}" type="parTrans" cxnId="{00E80663-19D0-47C3-AB85-A0F81FF18778}">
      <dgm:prSet/>
      <dgm:spPr/>
      <dgm:t>
        <a:bodyPr/>
        <a:lstStyle/>
        <a:p>
          <a:endParaRPr lang="en-US"/>
        </a:p>
      </dgm:t>
    </dgm:pt>
    <dgm:pt modelId="{D2174D73-DCD1-41B7-A04E-F7B8F6F3A801}" type="sibTrans" cxnId="{00E80663-19D0-47C3-AB85-A0F81FF18778}">
      <dgm:prSet/>
      <dgm:spPr/>
      <dgm:t>
        <a:bodyPr/>
        <a:lstStyle/>
        <a:p>
          <a:endParaRPr lang="en-US"/>
        </a:p>
      </dgm:t>
    </dgm:pt>
    <dgm:pt modelId="{913DFE8C-65D4-4E38-9729-5C986A47DA37}">
      <dgm:prSet phldrT="[Text]"/>
      <dgm:spPr>
        <a:solidFill>
          <a:srgbClr val="00B0F0"/>
        </a:solidFill>
      </dgm:spPr>
      <dgm:t>
        <a:bodyPr/>
        <a:lstStyle/>
        <a:p>
          <a:r>
            <a:rPr lang="en-US" dirty="0"/>
            <a:t>+P</a:t>
          </a:r>
        </a:p>
        <a:p>
          <a:r>
            <a:rPr lang="en-US" dirty="0"/>
            <a:t>Positive</a:t>
          </a:r>
        </a:p>
        <a:p>
          <a:r>
            <a:rPr lang="en-US" dirty="0"/>
            <a:t>Punishment</a:t>
          </a:r>
        </a:p>
      </dgm:t>
    </dgm:pt>
    <dgm:pt modelId="{87AE4D46-5BA3-4B6A-B54D-4DF8B402F0AB}" type="parTrans" cxnId="{529BC856-B5A3-4264-BA70-63F7EC44921F}">
      <dgm:prSet/>
      <dgm:spPr/>
      <dgm:t>
        <a:bodyPr/>
        <a:lstStyle/>
        <a:p>
          <a:endParaRPr lang="en-US"/>
        </a:p>
      </dgm:t>
    </dgm:pt>
    <dgm:pt modelId="{20C6AE79-F30F-4714-BA99-FA1F9EED54E8}" type="sibTrans" cxnId="{529BC856-B5A3-4264-BA70-63F7EC44921F}">
      <dgm:prSet/>
      <dgm:spPr/>
      <dgm:t>
        <a:bodyPr/>
        <a:lstStyle/>
        <a:p>
          <a:endParaRPr lang="en-US"/>
        </a:p>
      </dgm:t>
    </dgm:pt>
    <dgm:pt modelId="{D2A504C8-B24A-40B7-8B91-78052EFED472}">
      <dgm:prSet phldrT="[Text]"/>
      <dgm:spPr>
        <a:solidFill>
          <a:srgbClr val="00B0F0"/>
        </a:solidFill>
      </dgm:spPr>
      <dgm:t>
        <a:bodyPr/>
        <a:lstStyle/>
        <a:p>
          <a:r>
            <a:rPr lang="en-US" dirty="0"/>
            <a:t>-P</a:t>
          </a:r>
        </a:p>
        <a:p>
          <a:r>
            <a:rPr lang="en-US" dirty="0"/>
            <a:t>Negative Punishment</a:t>
          </a:r>
        </a:p>
      </dgm:t>
    </dgm:pt>
    <dgm:pt modelId="{D4A9BC5B-A33A-4DCF-9575-BBC33CA26230}" type="parTrans" cxnId="{D70F44EE-5C6C-488E-9E0D-A91C33002A8A}">
      <dgm:prSet/>
      <dgm:spPr/>
      <dgm:t>
        <a:bodyPr/>
        <a:lstStyle/>
        <a:p>
          <a:endParaRPr lang="en-US"/>
        </a:p>
      </dgm:t>
    </dgm:pt>
    <dgm:pt modelId="{A4DC1908-F56D-4315-BC5A-DF85B0A1ADCB}" type="sibTrans" cxnId="{D70F44EE-5C6C-488E-9E0D-A91C33002A8A}">
      <dgm:prSet/>
      <dgm:spPr/>
      <dgm:t>
        <a:bodyPr/>
        <a:lstStyle/>
        <a:p>
          <a:endParaRPr lang="en-US"/>
        </a:p>
      </dgm:t>
    </dgm:pt>
    <dgm:pt modelId="{B54D5761-997C-4B81-9814-E25162EB1EA8}" type="pres">
      <dgm:prSet presAssocID="{1706F433-4AB0-4507-9167-161681FEB62A}" presName="diagram" presStyleCnt="0">
        <dgm:presLayoutVars>
          <dgm:dir/>
          <dgm:resizeHandles val="exact"/>
        </dgm:presLayoutVars>
      </dgm:prSet>
      <dgm:spPr/>
    </dgm:pt>
    <dgm:pt modelId="{686C4714-392A-41F0-8382-D49CA9A53688}" type="pres">
      <dgm:prSet presAssocID="{C926D29A-E008-4233-AFBE-9A343725ED9B}" presName="node" presStyleLbl="node1" presStyleIdx="0" presStyleCnt="4">
        <dgm:presLayoutVars>
          <dgm:bulletEnabled val="1"/>
        </dgm:presLayoutVars>
      </dgm:prSet>
      <dgm:spPr/>
    </dgm:pt>
    <dgm:pt modelId="{CBE5AF28-6E29-4DB3-94D2-2BBD282651F1}" type="pres">
      <dgm:prSet presAssocID="{021E92C9-D7E2-43A3-8A39-25705AEA45BF}" presName="sibTrans" presStyleCnt="0"/>
      <dgm:spPr/>
    </dgm:pt>
    <dgm:pt modelId="{792DD909-6006-4C2E-A48A-1B85B74A4322}" type="pres">
      <dgm:prSet presAssocID="{9186C173-5C8B-447C-829B-761822FDCEA6}" presName="node" presStyleLbl="node1" presStyleIdx="1" presStyleCnt="4">
        <dgm:presLayoutVars>
          <dgm:bulletEnabled val="1"/>
        </dgm:presLayoutVars>
      </dgm:prSet>
      <dgm:spPr/>
    </dgm:pt>
    <dgm:pt modelId="{6DD00DC3-951F-4E8B-A32E-9008C5CFDA8E}" type="pres">
      <dgm:prSet presAssocID="{D2174D73-DCD1-41B7-A04E-F7B8F6F3A801}" presName="sibTrans" presStyleCnt="0"/>
      <dgm:spPr/>
    </dgm:pt>
    <dgm:pt modelId="{8FE19C37-AB9A-4A0E-A37B-D66C6CA9BB3A}" type="pres">
      <dgm:prSet presAssocID="{913DFE8C-65D4-4E38-9729-5C986A47DA37}" presName="node" presStyleLbl="node1" presStyleIdx="2" presStyleCnt="4">
        <dgm:presLayoutVars>
          <dgm:bulletEnabled val="1"/>
        </dgm:presLayoutVars>
      </dgm:prSet>
      <dgm:spPr/>
    </dgm:pt>
    <dgm:pt modelId="{AECC8AAB-89C8-46D6-9570-F9638571EBDC}" type="pres">
      <dgm:prSet presAssocID="{20C6AE79-F30F-4714-BA99-FA1F9EED54E8}" presName="sibTrans" presStyleCnt="0"/>
      <dgm:spPr/>
    </dgm:pt>
    <dgm:pt modelId="{2C990FC3-B8D0-4A5C-ADA2-B73A513CD95C}" type="pres">
      <dgm:prSet presAssocID="{D2A504C8-B24A-40B7-8B91-78052EFED472}" presName="node" presStyleLbl="node1" presStyleIdx="3" presStyleCnt="4">
        <dgm:presLayoutVars>
          <dgm:bulletEnabled val="1"/>
        </dgm:presLayoutVars>
      </dgm:prSet>
      <dgm:spPr/>
    </dgm:pt>
  </dgm:ptLst>
  <dgm:cxnLst>
    <dgm:cxn modelId="{6F21D900-6B1C-4202-9F16-3AA10252970A}" srcId="{1706F433-4AB0-4507-9167-161681FEB62A}" destId="{C926D29A-E008-4233-AFBE-9A343725ED9B}" srcOrd="0" destOrd="0" parTransId="{A846F8C8-5812-43D8-AB26-4D847A07EDBA}" sibTransId="{021E92C9-D7E2-43A3-8A39-25705AEA45BF}"/>
    <dgm:cxn modelId="{DAACA523-618F-473A-BCAB-2115F7D7D8DF}" type="presOf" srcId="{C926D29A-E008-4233-AFBE-9A343725ED9B}" destId="{686C4714-392A-41F0-8382-D49CA9A53688}" srcOrd="0" destOrd="0" presId="urn:microsoft.com/office/officeart/2005/8/layout/default"/>
    <dgm:cxn modelId="{00E80663-19D0-47C3-AB85-A0F81FF18778}" srcId="{1706F433-4AB0-4507-9167-161681FEB62A}" destId="{9186C173-5C8B-447C-829B-761822FDCEA6}" srcOrd="1" destOrd="0" parTransId="{348B2C7B-F81C-4FFA-9C5D-5FAF74929ACD}" sibTransId="{D2174D73-DCD1-41B7-A04E-F7B8F6F3A801}"/>
    <dgm:cxn modelId="{E3F68574-071A-4433-91F0-791F68CFA8CE}" type="presOf" srcId="{1706F433-4AB0-4507-9167-161681FEB62A}" destId="{B54D5761-997C-4B81-9814-E25162EB1EA8}" srcOrd="0" destOrd="0" presId="urn:microsoft.com/office/officeart/2005/8/layout/default"/>
    <dgm:cxn modelId="{529BC856-B5A3-4264-BA70-63F7EC44921F}" srcId="{1706F433-4AB0-4507-9167-161681FEB62A}" destId="{913DFE8C-65D4-4E38-9729-5C986A47DA37}" srcOrd="2" destOrd="0" parTransId="{87AE4D46-5BA3-4B6A-B54D-4DF8B402F0AB}" sibTransId="{20C6AE79-F30F-4714-BA99-FA1F9EED54E8}"/>
    <dgm:cxn modelId="{CC854E88-F8ED-44EB-8407-682D80D68B71}" type="presOf" srcId="{D2A504C8-B24A-40B7-8B91-78052EFED472}" destId="{2C990FC3-B8D0-4A5C-ADA2-B73A513CD95C}" srcOrd="0" destOrd="0" presId="urn:microsoft.com/office/officeart/2005/8/layout/default"/>
    <dgm:cxn modelId="{CA85AB92-2F3D-4083-A954-A6285A658D0A}" type="presOf" srcId="{9186C173-5C8B-447C-829B-761822FDCEA6}" destId="{792DD909-6006-4C2E-A48A-1B85B74A4322}" srcOrd="0" destOrd="0" presId="urn:microsoft.com/office/officeart/2005/8/layout/default"/>
    <dgm:cxn modelId="{E4B365A9-3961-4C92-B6DE-5DBE75D2B08A}" type="presOf" srcId="{913DFE8C-65D4-4E38-9729-5C986A47DA37}" destId="{8FE19C37-AB9A-4A0E-A37B-D66C6CA9BB3A}" srcOrd="0" destOrd="0" presId="urn:microsoft.com/office/officeart/2005/8/layout/default"/>
    <dgm:cxn modelId="{D70F44EE-5C6C-488E-9E0D-A91C33002A8A}" srcId="{1706F433-4AB0-4507-9167-161681FEB62A}" destId="{D2A504C8-B24A-40B7-8B91-78052EFED472}" srcOrd="3" destOrd="0" parTransId="{D4A9BC5B-A33A-4DCF-9575-BBC33CA26230}" sibTransId="{A4DC1908-F56D-4315-BC5A-DF85B0A1ADCB}"/>
    <dgm:cxn modelId="{9407F429-B668-49A8-B839-D4B2DBF3D4F0}" type="presParOf" srcId="{B54D5761-997C-4B81-9814-E25162EB1EA8}" destId="{686C4714-392A-41F0-8382-D49CA9A53688}" srcOrd="0" destOrd="0" presId="urn:microsoft.com/office/officeart/2005/8/layout/default"/>
    <dgm:cxn modelId="{D47C3E28-7838-44EF-8F91-DFAAF33D31FB}" type="presParOf" srcId="{B54D5761-997C-4B81-9814-E25162EB1EA8}" destId="{CBE5AF28-6E29-4DB3-94D2-2BBD282651F1}" srcOrd="1" destOrd="0" presId="urn:microsoft.com/office/officeart/2005/8/layout/default"/>
    <dgm:cxn modelId="{97B2E412-A5C5-4283-BCB3-EC698635C654}" type="presParOf" srcId="{B54D5761-997C-4B81-9814-E25162EB1EA8}" destId="{792DD909-6006-4C2E-A48A-1B85B74A4322}" srcOrd="2" destOrd="0" presId="urn:microsoft.com/office/officeart/2005/8/layout/default"/>
    <dgm:cxn modelId="{B5C6FB88-2678-49E1-8394-80B5F1528C7A}" type="presParOf" srcId="{B54D5761-997C-4B81-9814-E25162EB1EA8}" destId="{6DD00DC3-951F-4E8B-A32E-9008C5CFDA8E}" srcOrd="3" destOrd="0" presId="urn:microsoft.com/office/officeart/2005/8/layout/default"/>
    <dgm:cxn modelId="{844C2088-E870-4E63-92D7-33AF9B4CA4BC}" type="presParOf" srcId="{B54D5761-997C-4B81-9814-E25162EB1EA8}" destId="{8FE19C37-AB9A-4A0E-A37B-D66C6CA9BB3A}" srcOrd="4" destOrd="0" presId="urn:microsoft.com/office/officeart/2005/8/layout/default"/>
    <dgm:cxn modelId="{38CB3C93-882F-43FB-A847-FDB6A4134CF6}" type="presParOf" srcId="{B54D5761-997C-4B81-9814-E25162EB1EA8}" destId="{AECC8AAB-89C8-46D6-9570-F9638571EBDC}" srcOrd="5" destOrd="0" presId="urn:microsoft.com/office/officeart/2005/8/layout/default"/>
    <dgm:cxn modelId="{ABD93B2D-68B7-4757-ADF0-01D60EBE2B7E}" type="presParOf" srcId="{B54D5761-997C-4B81-9814-E25162EB1EA8}" destId="{2C990FC3-B8D0-4A5C-ADA2-B73A513CD95C}"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6C4714-392A-41F0-8382-D49CA9A53688}">
      <dsp:nvSpPr>
        <dsp:cNvPr id="0" name=""/>
        <dsp:cNvSpPr/>
      </dsp:nvSpPr>
      <dsp:spPr>
        <a:xfrm>
          <a:off x="448277" y="1733"/>
          <a:ext cx="3455640" cy="2073384"/>
        </a:xfrm>
        <a:prstGeom prst="rect">
          <a:avLst/>
        </a:prstGeom>
        <a:solidFill>
          <a:srgbClr val="00B05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+R</a:t>
          </a:r>
        </a:p>
        <a:p>
          <a:pPr marL="0" lvl="0" indent="0" algn="ctr" defTabSz="1644650">
            <a:lnSpc>
              <a:spcPct val="90000"/>
            </a:lnSpc>
            <a:spcBef>
              <a:spcPct val="0"/>
            </a:spcBef>
            <a:spcAft>
              <a:spcPct val="35000"/>
            </a:spcAft>
            <a:buNone/>
          </a:pPr>
          <a:r>
            <a:rPr lang="en-US" sz="3700" kern="1200" dirty="0"/>
            <a:t>Positive Reinforcement</a:t>
          </a:r>
        </a:p>
      </dsp:txBody>
      <dsp:txXfrm>
        <a:off x="448277" y="1733"/>
        <a:ext cx="3455640" cy="2073384"/>
      </dsp:txXfrm>
    </dsp:sp>
    <dsp:sp modelId="{792DD909-6006-4C2E-A48A-1B85B74A4322}">
      <dsp:nvSpPr>
        <dsp:cNvPr id="0" name=""/>
        <dsp:cNvSpPr/>
      </dsp:nvSpPr>
      <dsp:spPr>
        <a:xfrm>
          <a:off x="4249482" y="1733"/>
          <a:ext cx="3455640" cy="2073384"/>
        </a:xfrm>
        <a:prstGeom prst="rect">
          <a:avLst/>
        </a:prstGeom>
        <a:solidFill>
          <a:srgbClr val="00B05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-R</a:t>
          </a:r>
        </a:p>
        <a:p>
          <a:pPr marL="0" lvl="0" indent="0" algn="ctr" defTabSz="1644650">
            <a:lnSpc>
              <a:spcPct val="90000"/>
            </a:lnSpc>
            <a:spcBef>
              <a:spcPct val="0"/>
            </a:spcBef>
            <a:spcAft>
              <a:spcPct val="35000"/>
            </a:spcAft>
            <a:buNone/>
          </a:pPr>
          <a:r>
            <a:rPr lang="en-US" sz="3700" kern="1200" dirty="0"/>
            <a:t>Negative Reinforcement</a:t>
          </a:r>
        </a:p>
      </dsp:txBody>
      <dsp:txXfrm>
        <a:off x="4249482" y="1733"/>
        <a:ext cx="3455640" cy="2073384"/>
      </dsp:txXfrm>
    </dsp:sp>
    <dsp:sp modelId="{8FE19C37-AB9A-4A0E-A37B-D66C6CA9BB3A}">
      <dsp:nvSpPr>
        <dsp:cNvPr id="0" name=""/>
        <dsp:cNvSpPr/>
      </dsp:nvSpPr>
      <dsp:spPr>
        <a:xfrm>
          <a:off x="448277" y="2420682"/>
          <a:ext cx="3455640" cy="2073384"/>
        </a:xfrm>
        <a:prstGeom prst="rect">
          <a:avLst/>
        </a:prstGeom>
        <a:solidFill>
          <a:srgbClr val="00B0F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+P</a:t>
          </a:r>
        </a:p>
        <a:p>
          <a:pPr marL="0" lvl="0" indent="0" algn="ctr" defTabSz="1644650">
            <a:lnSpc>
              <a:spcPct val="90000"/>
            </a:lnSpc>
            <a:spcBef>
              <a:spcPct val="0"/>
            </a:spcBef>
            <a:spcAft>
              <a:spcPct val="35000"/>
            </a:spcAft>
            <a:buNone/>
          </a:pPr>
          <a:r>
            <a:rPr lang="en-US" sz="3700" kern="1200" dirty="0"/>
            <a:t>Positive</a:t>
          </a:r>
        </a:p>
        <a:p>
          <a:pPr marL="0" lvl="0" indent="0" algn="ctr" defTabSz="1644650">
            <a:lnSpc>
              <a:spcPct val="90000"/>
            </a:lnSpc>
            <a:spcBef>
              <a:spcPct val="0"/>
            </a:spcBef>
            <a:spcAft>
              <a:spcPct val="35000"/>
            </a:spcAft>
            <a:buNone/>
          </a:pPr>
          <a:r>
            <a:rPr lang="en-US" sz="3700" kern="1200" dirty="0"/>
            <a:t>Punishment</a:t>
          </a:r>
        </a:p>
      </dsp:txBody>
      <dsp:txXfrm>
        <a:off x="448277" y="2420682"/>
        <a:ext cx="3455640" cy="2073384"/>
      </dsp:txXfrm>
    </dsp:sp>
    <dsp:sp modelId="{2C990FC3-B8D0-4A5C-ADA2-B73A513CD95C}">
      <dsp:nvSpPr>
        <dsp:cNvPr id="0" name=""/>
        <dsp:cNvSpPr/>
      </dsp:nvSpPr>
      <dsp:spPr>
        <a:xfrm>
          <a:off x="4249482" y="2420682"/>
          <a:ext cx="3455640" cy="2073384"/>
        </a:xfrm>
        <a:prstGeom prst="rect">
          <a:avLst/>
        </a:prstGeom>
        <a:solidFill>
          <a:srgbClr val="00B0F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-P</a:t>
          </a:r>
        </a:p>
        <a:p>
          <a:pPr marL="0" lvl="0" indent="0" algn="ctr" defTabSz="1644650">
            <a:lnSpc>
              <a:spcPct val="90000"/>
            </a:lnSpc>
            <a:spcBef>
              <a:spcPct val="0"/>
            </a:spcBef>
            <a:spcAft>
              <a:spcPct val="35000"/>
            </a:spcAft>
            <a:buNone/>
          </a:pPr>
          <a:r>
            <a:rPr lang="en-US" sz="3700" kern="1200" dirty="0"/>
            <a:t>Negative Punishment</a:t>
          </a:r>
        </a:p>
      </dsp:txBody>
      <dsp:txXfrm>
        <a:off x="4249482" y="2420682"/>
        <a:ext cx="3455640" cy="207338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6834D9A-4AB7-4B8D-A55F-39E964DD282C}" type="datetimeFigureOut">
              <a:rPr lang="en-US" smtClean="0"/>
              <a:t>7/1/2019</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B543385-3437-4D87-8E98-F9B0FA02AC61}" type="slidenum">
              <a:rPr lang="en-US" smtClean="0"/>
              <a:t>‹#›</a:t>
            </a:fld>
            <a:endParaRPr lang="en-US" dirty="0"/>
          </a:p>
        </p:txBody>
      </p:sp>
    </p:spTree>
    <p:extLst>
      <p:ext uri="{BB962C8B-B14F-4D97-AF65-F5344CB8AC3E}">
        <p14:creationId xmlns:p14="http://schemas.microsoft.com/office/powerpoint/2010/main" val="16931117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E152A64-408C-4AC3-BF07-47065B8E3F34}" type="datetimeFigureOut">
              <a:rPr lang="en-US" smtClean="0"/>
              <a:t>7/1/2019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70F140-D465-45A7-844A-F6BA7C17408E}" type="slidenum">
              <a:rPr lang="en-US" smtClean="0"/>
              <a:t>‹#›</a:t>
            </a:fld>
            <a:endParaRPr lang="en-US" dirty="0"/>
          </a:p>
        </p:txBody>
      </p:sp>
    </p:spTree>
    <p:extLst>
      <p:ext uri="{BB962C8B-B14F-4D97-AF65-F5344CB8AC3E}">
        <p14:creationId xmlns:p14="http://schemas.microsoft.com/office/powerpoint/2010/main" val="1513983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70F140-D465-45A7-844A-F6BA7C17408E}" type="slidenum">
              <a:rPr lang="en-US" smtClean="0"/>
              <a:t>15</a:t>
            </a:fld>
            <a:endParaRPr lang="en-US" dirty="0"/>
          </a:p>
        </p:txBody>
      </p:sp>
    </p:spTree>
    <p:extLst>
      <p:ext uri="{BB962C8B-B14F-4D97-AF65-F5344CB8AC3E}">
        <p14:creationId xmlns:p14="http://schemas.microsoft.com/office/powerpoint/2010/main" val="1056898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70F140-D465-45A7-844A-F6BA7C17408E}" type="slidenum">
              <a:rPr lang="en-US" smtClean="0"/>
              <a:t>43</a:t>
            </a:fld>
            <a:endParaRPr lang="en-US" dirty="0"/>
          </a:p>
        </p:txBody>
      </p:sp>
    </p:spTree>
    <p:extLst>
      <p:ext uri="{BB962C8B-B14F-4D97-AF65-F5344CB8AC3E}">
        <p14:creationId xmlns:p14="http://schemas.microsoft.com/office/powerpoint/2010/main" val="42522993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a:t>Click to edit Master title style</a:t>
            </a:r>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ADDE684A-7606-43EA-AFFF-2B9811041DCE}" type="datetimeFigureOut">
              <a:rPr lang="en-US" smtClean="0"/>
              <a:pPr/>
              <a:t>7/1/2019</a:t>
            </a:fld>
            <a:endParaRPr lang="en-US" dirty="0"/>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dirty="0"/>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41FFC295-1870-49C6-93C3-65B5899341B1}"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DDE684A-7606-43EA-AFFF-2B9811041DCE}" type="datetimeFigureOut">
              <a:rPr lang="en-US" smtClean="0"/>
              <a:pPr/>
              <a:t>7/1/2019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1FFC295-1870-49C6-93C3-65B5899341B1}"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ADDE684A-7606-43EA-AFFF-2B9811041DCE}" type="datetimeFigureOut">
              <a:rPr lang="en-US" smtClean="0"/>
              <a:pPr/>
              <a:t>7/1/2019</a:t>
            </a:fld>
            <a:endParaRPr lang="en-US" dirty="0"/>
          </a:p>
        </p:txBody>
      </p:sp>
      <p:sp>
        <p:nvSpPr>
          <p:cNvPr id="5" name="Footer Placeholder 4"/>
          <p:cNvSpPr>
            <a:spLocks noGrp="1"/>
          </p:cNvSpPr>
          <p:nvPr>
            <p:ph type="ftr" sz="quarter" idx="11"/>
          </p:nvPr>
        </p:nvSpPr>
        <p:spPr>
          <a:xfrm>
            <a:off x="457201" y="6248207"/>
            <a:ext cx="5573483" cy="365125"/>
          </a:xfrm>
        </p:spPr>
        <p:txBody>
          <a:bodyPr/>
          <a:lstStyle/>
          <a:p>
            <a:endParaRPr lang="en-US" dirty="0"/>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6" name="Slide Number Placeholder 5"/>
          <p:cNvSpPr>
            <a:spLocks noGrp="1"/>
          </p:cNvSpPr>
          <p:nvPr>
            <p:ph type="sldNum" sz="quarter" idx="12"/>
          </p:nvPr>
        </p:nvSpPr>
        <p:spPr>
          <a:xfrm rot="5400000">
            <a:off x="5989638" y="144462"/>
            <a:ext cx="533400" cy="244476"/>
          </a:xfrm>
        </p:spPr>
        <p:txBody>
          <a:bodyPr/>
          <a:lstStyle/>
          <a:p>
            <a:fld id="{41FFC295-1870-49C6-93C3-65B5899341B1}"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ADDE684A-7606-43EA-AFFF-2B9811041DCE}" type="datetimeFigureOut">
              <a:rPr lang="en-US" smtClean="0"/>
              <a:pPr/>
              <a:t>7/1/2019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1FFC295-1870-49C6-93C3-65B5899341B1}" type="slidenum">
              <a:rPr lang="en-US" smtClean="0"/>
              <a:pPr/>
              <a:t>‹#›</a:t>
            </a:fld>
            <a:endParaRPr lang="en-US" dirty="0"/>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a:t>Click to edit Master title style</a:t>
            </a:r>
          </a:p>
        </p:txBody>
      </p:sp>
      <p:sp>
        <p:nvSpPr>
          <p:cNvPr id="12" name="Date Placeholder 11"/>
          <p:cNvSpPr>
            <a:spLocks noGrp="1"/>
          </p:cNvSpPr>
          <p:nvPr>
            <p:ph type="dt" sz="half" idx="10"/>
          </p:nvPr>
        </p:nvSpPr>
        <p:spPr/>
        <p:txBody>
          <a:bodyPr/>
          <a:lstStyle/>
          <a:p>
            <a:fld id="{ADDE684A-7606-43EA-AFFF-2B9811041DCE}" type="datetimeFigureOut">
              <a:rPr lang="en-US" smtClean="0"/>
              <a:pPr/>
              <a:t>7/1/2019</a:t>
            </a:fld>
            <a:endParaRPr lang="en-US" dirty="0"/>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41FFC295-1870-49C6-93C3-65B5899341B1}" type="slidenum">
              <a:rPr lang="en-US" smtClean="0"/>
              <a:pPr/>
              <a:t>‹#›</a:t>
            </a:fld>
            <a:endParaRPr lang="en-US" dirty="0"/>
          </a:p>
        </p:txBody>
      </p:sp>
      <p:sp>
        <p:nvSpPr>
          <p:cNvPr id="14" name="Footer Placeholder 13"/>
          <p:cNvSpPr>
            <a:spLocks noGrp="1"/>
          </p:cNvSpPr>
          <p:nvPr>
            <p:ph type="ftr" sz="quarter" idx="12"/>
          </p:nvPr>
        </p:nvSpPr>
        <p:spPr/>
        <p:txBody>
          <a:bodyPr/>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Date Placeholder 7"/>
          <p:cNvSpPr>
            <a:spLocks noGrp="1"/>
          </p:cNvSpPr>
          <p:nvPr>
            <p:ph type="dt" sz="half" idx="15"/>
          </p:nvPr>
        </p:nvSpPr>
        <p:spPr/>
        <p:txBody>
          <a:bodyPr rtlCol="0"/>
          <a:lstStyle/>
          <a:p>
            <a:fld id="{ADDE684A-7606-43EA-AFFF-2B9811041DCE}" type="datetimeFigureOut">
              <a:rPr lang="en-US" smtClean="0"/>
              <a:pPr/>
              <a:t>7/1/2019</a:t>
            </a:fld>
            <a:endParaRPr lang="en-US" dirty="0"/>
          </a:p>
        </p:txBody>
      </p:sp>
      <p:sp>
        <p:nvSpPr>
          <p:cNvPr id="10" name="Slide Number Placeholder 9"/>
          <p:cNvSpPr>
            <a:spLocks noGrp="1"/>
          </p:cNvSpPr>
          <p:nvPr>
            <p:ph type="sldNum" sz="quarter" idx="16"/>
          </p:nvPr>
        </p:nvSpPr>
        <p:spPr/>
        <p:txBody>
          <a:bodyPr rtlCol="0"/>
          <a:lstStyle/>
          <a:p>
            <a:fld id="{41FFC295-1870-49C6-93C3-65B5899341B1}" type="slidenum">
              <a:rPr lang="en-US" smtClean="0"/>
              <a:pPr/>
              <a:t>‹#›</a:t>
            </a:fld>
            <a:endParaRPr lang="en-US" dirty="0"/>
          </a:p>
        </p:txBody>
      </p:sp>
      <p:sp>
        <p:nvSpPr>
          <p:cNvPr id="12" name="Footer Placeholder 11"/>
          <p:cNvSpPr>
            <a:spLocks noGrp="1"/>
          </p:cNvSpPr>
          <p:nvPr>
            <p:ph type="ftr" sz="quarter" idx="17"/>
          </p:nvPr>
        </p:nvSpPr>
        <p:spPr/>
        <p:txBody>
          <a:bodyPr rtlCol="0"/>
          <a:lstStyle/>
          <a:p>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5"/>
          </p:nvPr>
        </p:nvSpPr>
        <p:spPr/>
        <p:txBody>
          <a:bodyPr rtlCol="0"/>
          <a:lstStyle/>
          <a:p>
            <a:fld id="{ADDE684A-7606-43EA-AFFF-2B9811041DCE}" type="datetimeFigureOut">
              <a:rPr lang="en-US" smtClean="0"/>
              <a:pPr/>
              <a:t>7/1/2019</a:t>
            </a:fld>
            <a:endParaRPr lang="en-US" dirty="0"/>
          </a:p>
        </p:txBody>
      </p:sp>
      <p:sp>
        <p:nvSpPr>
          <p:cNvPr id="12" name="Slide Number Placeholder 11"/>
          <p:cNvSpPr>
            <a:spLocks noGrp="1"/>
          </p:cNvSpPr>
          <p:nvPr>
            <p:ph type="sldNum" sz="quarter" idx="16"/>
          </p:nvPr>
        </p:nvSpPr>
        <p:spPr/>
        <p:txBody>
          <a:bodyPr rtlCol="0"/>
          <a:lstStyle/>
          <a:p>
            <a:fld id="{41FFC295-1870-49C6-93C3-65B5899341B1}" type="slidenum">
              <a:rPr lang="en-US" smtClean="0"/>
              <a:pPr/>
              <a:t>‹#›</a:t>
            </a:fld>
            <a:endParaRPr lang="en-US" dirty="0"/>
          </a:p>
        </p:txBody>
      </p:sp>
      <p:sp>
        <p:nvSpPr>
          <p:cNvPr id="14" name="Footer Placeholder 13"/>
          <p:cNvSpPr>
            <a:spLocks noGrp="1"/>
          </p:cNvSpPr>
          <p:nvPr>
            <p:ph type="ftr" sz="quarter" idx="17"/>
          </p:nvPr>
        </p:nvSpPr>
        <p:spPr/>
        <p:txBody>
          <a:bodyPr rtlCol="0"/>
          <a:lstStyle/>
          <a:p>
            <a:endParaRPr lang="en-US" dirty="0"/>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ADDE684A-7606-43EA-AFFF-2B9811041DCE}" type="datetimeFigureOut">
              <a:rPr lang="en-US" smtClean="0"/>
              <a:pPr/>
              <a:t>7/1/2019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41FFC295-1870-49C6-93C3-65B5899341B1}"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DE684A-7606-43EA-AFFF-2B9811041DCE}" type="datetimeFigureOut">
              <a:rPr lang="en-US" smtClean="0"/>
              <a:pPr/>
              <a:t>7/1/2019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41FFC295-1870-49C6-93C3-65B5899341B1}"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a:t>Click to edit Master title style</a:t>
            </a:r>
          </a:p>
        </p:txBody>
      </p:sp>
      <p:sp>
        <p:nvSpPr>
          <p:cNvPr id="5" name="Date Placeholder 4"/>
          <p:cNvSpPr>
            <a:spLocks noGrp="1"/>
          </p:cNvSpPr>
          <p:nvPr>
            <p:ph type="dt" sz="half" idx="10"/>
          </p:nvPr>
        </p:nvSpPr>
        <p:spPr/>
        <p:txBody>
          <a:bodyPr/>
          <a:lstStyle/>
          <a:p>
            <a:fld id="{ADDE684A-7606-43EA-AFFF-2B9811041DCE}" type="datetimeFigureOut">
              <a:rPr lang="en-US" smtClean="0"/>
              <a:pPr/>
              <a:t>7/1/2019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41FFC295-1870-49C6-93C3-65B5899341B1}" type="slidenum">
              <a:rPr lang="en-US" smtClean="0"/>
              <a:pPr/>
              <a:t>‹#›</a:t>
            </a:fld>
            <a:endParaRPr lang="en-US" dirty="0"/>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a:t>Click to edit Master title style</a:t>
            </a:r>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Date Placeholder 11"/>
          <p:cNvSpPr>
            <a:spLocks noGrp="1"/>
          </p:cNvSpPr>
          <p:nvPr>
            <p:ph type="dt" sz="half" idx="10"/>
          </p:nvPr>
        </p:nvSpPr>
        <p:spPr>
          <a:xfrm>
            <a:off x="6248400" y="6248400"/>
            <a:ext cx="2667000" cy="365125"/>
          </a:xfrm>
        </p:spPr>
        <p:txBody>
          <a:bodyPr rtlCol="0"/>
          <a:lstStyle/>
          <a:p>
            <a:fld id="{ADDE684A-7606-43EA-AFFF-2B9811041DCE}" type="datetimeFigureOut">
              <a:rPr lang="en-US" smtClean="0"/>
              <a:pPr/>
              <a:t>7/1/2019</a:t>
            </a:fld>
            <a:endParaRPr lang="en-US" dirty="0"/>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41FFC295-1870-49C6-93C3-65B5899341B1}" type="slidenum">
              <a:rPr lang="en-US" smtClean="0"/>
              <a:pPr/>
              <a:t>‹#›</a:t>
            </a:fld>
            <a:endParaRPr lang="en-US" dirty="0"/>
          </a:p>
        </p:txBody>
      </p:sp>
      <p:sp>
        <p:nvSpPr>
          <p:cNvPr id="14" name="Footer Placeholder 13"/>
          <p:cNvSpPr>
            <a:spLocks noGrp="1"/>
          </p:cNvSpPr>
          <p:nvPr>
            <p:ph type="ftr" sz="quarter" idx="12"/>
          </p:nvPr>
        </p:nvSpPr>
        <p:spPr>
          <a:xfrm>
            <a:off x="1600200" y="6248206"/>
            <a:ext cx="4572000" cy="365125"/>
          </a:xfrm>
        </p:spPr>
        <p:txBody>
          <a:bodyPr rtlCol="0"/>
          <a:lstStyle/>
          <a:p>
            <a:endParaRPr lang="en-US" dirty="0"/>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dirty="0"/>
              <a:t>Click icon to add picture</a:t>
            </a:r>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ADDE684A-7606-43EA-AFFF-2B9811041DCE}" type="datetimeFigureOut">
              <a:rPr lang="en-US" smtClean="0"/>
              <a:pPr/>
              <a:t>7/1/2019</a:t>
            </a:fld>
            <a:endParaRPr lang="en-US" dirty="0"/>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dirty="0"/>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41FFC295-1870-49C6-93C3-65B5899341B1}"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jp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18.jpeg"/><Relationship Id="rId5" Type="http://schemas.openxmlformats.org/officeDocument/2006/relationships/image" Target="../media/image17.jpg"/><Relationship Id="rId4" Type="http://schemas.openxmlformats.org/officeDocument/2006/relationships/image" Target="../media/image16.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3.xml"/><Relationship Id="rId6" Type="http://schemas.openxmlformats.org/officeDocument/2006/relationships/image" Target="../media/image8.jpeg"/><Relationship Id="rId5" Type="http://schemas.openxmlformats.org/officeDocument/2006/relationships/image" Target="../media/image7.jp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29.jpeg"/><Relationship Id="rId4" Type="http://schemas.openxmlformats.org/officeDocument/2006/relationships/image" Target="../media/image28.jpeg"/></Relationships>
</file>

<file path=ppt/slides/_rels/slide4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4114800"/>
            <a:ext cx="6477000" cy="1828800"/>
          </a:xfrm>
        </p:spPr>
        <p:txBody>
          <a:bodyPr>
            <a:normAutofit fontScale="90000"/>
          </a:bodyPr>
          <a:lstStyle/>
          <a:p>
            <a:br>
              <a:rPr lang="en-US" sz="4000" dirty="0"/>
            </a:br>
            <a:br>
              <a:rPr lang="en-US" sz="4000" dirty="0"/>
            </a:br>
            <a:br>
              <a:rPr lang="en-US" sz="4000" dirty="0"/>
            </a:br>
            <a:br>
              <a:rPr lang="en-US" sz="4000" dirty="0"/>
            </a:br>
            <a:r>
              <a:rPr lang="en-US" sz="4000" dirty="0"/>
              <a:t>Making Shelter Life Positive</a:t>
            </a:r>
            <a:br>
              <a:rPr lang="en-US" dirty="0"/>
            </a:br>
            <a:endParaRPr lang="en-US" dirty="0"/>
          </a:p>
        </p:txBody>
      </p:sp>
      <p:sp>
        <p:nvSpPr>
          <p:cNvPr id="3" name="Subtitle 2"/>
          <p:cNvSpPr>
            <a:spLocks noGrp="1"/>
          </p:cNvSpPr>
          <p:nvPr>
            <p:ph type="subTitle" idx="1"/>
          </p:nvPr>
        </p:nvSpPr>
        <p:spPr/>
        <p:txBody>
          <a:bodyPr>
            <a:normAutofit fontScale="47500" lnSpcReduction="20000"/>
          </a:bodyPr>
          <a:lstStyle/>
          <a:p>
            <a:r>
              <a:rPr lang="en-US" dirty="0"/>
              <a:t>Presented by</a:t>
            </a:r>
          </a:p>
          <a:p>
            <a:r>
              <a:rPr lang="en-US" dirty="0"/>
              <a:t>Constance Dwyer, CABC; Sara Hamburger, BMTA</a:t>
            </a:r>
            <a:br>
              <a:rPr lang="en-US" dirty="0"/>
            </a:br>
            <a:endParaRPr lang="en-US" dirty="0"/>
          </a:p>
        </p:txBody>
      </p:sp>
      <p:pic>
        <p:nvPicPr>
          <p:cNvPr id="5" name="Picture 4"/>
          <p:cNvPicPr>
            <a:picLocks noChangeAspect="1"/>
          </p:cNvPicPr>
          <p:nvPr/>
        </p:nvPicPr>
        <p:blipFill>
          <a:blip r:embed="rId2" cstate="print">
            <a:extLst>
              <a:ext uri="{BEBA8EAE-BF5A-486C-A8C5-ECC9F3942E4B}">
                <a14:imgProps xmlns:a14="http://schemas.microsoft.com/office/drawing/2010/main">
                  <a14:imgLayer r:embed="rId3">
                    <a14:imgEffect>
                      <a14:sharpenSoften amount="-57000"/>
                    </a14:imgEffect>
                  </a14:imgLayer>
                </a14:imgProps>
              </a:ext>
              <a:ext uri="{28A0092B-C50C-407E-A947-70E740481C1C}">
                <a14:useLocalDpi xmlns:a14="http://schemas.microsoft.com/office/drawing/2010/main" val="0"/>
              </a:ext>
            </a:extLst>
          </a:blip>
          <a:stretch>
            <a:fillRect/>
          </a:stretch>
        </p:blipFill>
        <p:spPr>
          <a:xfrm>
            <a:off x="4419600" y="762000"/>
            <a:ext cx="3889407" cy="3881628"/>
          </a:xfrm>
          <a:prstGeom prst="rect">
            <a:avLst/>
          </a:prstGeom>
          <a:effectLst>
            <a:outerShdw blurRad="50800" dist="63500" dir="3960000" sx="102000" sy="102000" algn="tl" rotWithShape="0">
              <a:prstClr val="black">
                <a:alpha val="51000"/>
              </a:prstClr>
            </a:outerShdw>
          </a:effectLst>
        </p:spPr>
      </p:pic>
    </p:spTree>
    <p:extLst>
      <p:ext uri="{BB962C8B-B14F-4D97-AF65-F5344CB8AC3E}">
        <p14:creationId xmlns:p14="http://schemas.microsoft.com/office/powerpoint/2010/main" val="496639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Reinforcements - examples</a:t>
            </a:r>
          </a:p>
        </p:txBody>
      </p:sp>
      <p:sp>
        <p:nvSpPr>
          <p:cNvPr id="5" name="Content Placeholder 2"/>
          <p:cNvSpPr>
            <a:spLocks noGrp="1"/>
          </p:cNvSpPr>
          <p:nvPr>
            <p:ph sz="quarter" idx="1"/>
          </p:nvPr>
        </p:nvSpPr>
        <p:spPr>
          <a:ln>
            <a:solidFill>
              <a:schemeClr val="bg2">
                <a:lumMod val="40000"/>
                <a:lumOff val="60000"/>
              </a:schemeClr>
            </a:solidFill>
          </a:ln>
        </p:spPr>
        <p:txBody>
          <a:bodyPr/>
          <a:lstStyle/>
          <a:p>
            <a:r>
              <a:rPr lang="en-US" dirty="0"/>
              <a:t>Positive</a:t>
            </a:r>
          </a:p>
          <a:p>
            <a:pPr lvl="1"/>
            <a:r>
              <a:rPr lang="en-US" dirty="0">
                <a:effectLst/>
              </a:rPr>
              <a:t> Real </a:t>
            </a:r>
            <a:r>
              <a:rPr lang="en-US" dirty="0"/>
              <a:t>life examples </a:t>
            </a:r>
            <a:endParaRPr lang="en-US" dirty="0">
              <a:effectLst/>
            </a:endParaRPr>
          </a:p>
          <a:p>
            <a:pPr lvl="2"/>
            <a:r>
              <a:rPr lang="en-US" dirty="0"/>
              <a:t>Treats</a:t>
            </a:r>
          </a:p>
          <a:p>
            <a:pPr lvl="2"/>
            <a:r>
              <a:rPr lang="en-US" dirty="0"/>
              <a:t>Praise</a:t>
            </a:r>
          </a:p>
          <a:p>
            <a:pPr lvl="2"/>
            <a:r>
              <a:rPr lang="en-US" dirty="0"/>
              <a:t>Play</a:t>
            </a:r>
          </a:p>
          <a:p>
            <a:pPr lvl="2"/>
            <a:r>
              <a:rPr lang="en-US" dirty="0"/>
              <a:t>???</a:t>
            </a:r>
          </a:p>
        </p:txBody>
      </p:sp>
      <p:sp>
        <p:nvSpPr>
          <p:cNvPr id="6" name="Content Placeholder 3"/>
          <p:cNvSpPr>
            <a:spLocks noGrp="1"/>
          </p:cNvSpPr>
          <p:nvPr>
            <p:ph sz="quarter" idx="2"/>
          </p:nvPr>
        </p:nvSpPr>
        <p:spPr>
          <a:ln>
            <a:solidFill>
              <a:schemeClr val="bg2">
                <a:lumMod val="40000"/>
                <a:lumOff val="60000"/>
              </a:schemeClr>
            </a:solidFill>
          </a:ln>
        </p:spPr>
        <p:txBody>
          <a:bodyPr/>
          <a:lstStyle/>
          <a:p>
            <a:r>
              <a:rPr lang="en-US" dirty="0"/>
              <a:t>Negative</a:t>
            </a:r>
          </a:p>
          <a:p>
            <a:pPr lvl="1"/>
            <a:r>
              <a:rPr lang="en-US" dirty="0">
                <a:effectLst/>
              </a:rPr>
              <a:t>Real life examples</a:t>
            </a:r>
          </a:p>
          <a:p>
            <a:pPr lvl="2"/>
            <a:r>
              <a:rPr lang="en-US" dirty="0"/>
              <a:t>Ear pinching</a:t>
            </a:r>
          </a:p>
          <a:p>
            <a:pPr lvl="2"/>
            <a:r>
              <a:rPr lang="en-US" dirty="0"/>
              <a:t>Loose leash walking</a:t>
            </a:r>
          </a:p>
          <a:p>
            <a:pPr lvl="2"/>
            <a:r>
              <a:rPr lang="en-US" dirty="0"/>
              <a:t>???</a:t>
            </a:r>
          </a:p>
          <a:p>
            <a:pPr lvl="2"/>
            <a:endParaRPr lang="en-US" dirty="0"/>
          </a:p>
        </p:txBody>
      </p:sp>
    </p:spTree>
    <p:extLst>
      <p:ext uri="{BB962C8B-B14F-4D97-AF65-F5344CB8AC3E}">
        <p14:creationId xmlns:p14="http://schemas.microsoft.com/office/powerpoint/2010/main" val="36570468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solidFill>
              </a:rPr>
              <a:t>Punishments</a:t>
            </a:r>
          </a:p>
        </p:txBody>
      </p:sp>
      <p:sp>
        <p:nvSpPr>
          <p:cNvPr id="3" name="Content Placeholder 2"/>
          <p:cNvSpPr>
            <a:spLocks noGrp="1"/>
          </p:cNvSpPr>
          <p:nvPr>
            <p:ph sz="half" idx="1"/>
          </p:nvPr>
        </p:nvSpPr>
        <p:spPr>
          <a:ln>
            <a:solidFill>
              <a:schemeClr val="bg2">
                <a:lumMod val="40000"/>
                <a:lumOff val="60000"/>
              </a:schemeClr>
            </a:solidFill>
          </a:ln>
        </p:spPr>
        <p:txBody>
          <a:bodyPr/>
          <a:lstStyle/>
          <a:p>
            <a:r>
              <a:rPr lang="en-US" dirty="0"/>
              <a:t>Positive</a:t>
            </a:r>
          </a:p>
          <a:p>
            <a:pPr lvl="1"/>
            <a:r>
              <a:rPr lang="en-US" dirty="0">
                <a:effectLst/>
              </a:rPr>
              <a:t> involves the </a:t>
            </a:r>
            <a:r>
              <a:rPr lang="en-US" b="1" u="sng" dirty="0">
                <a:solidFill>
                  <a:srgbClr val="92D050"/>
                </a:solidFill>
                <a:effectLst/>
              </a:rPr>
              <a:t>addition </a:t>
            </a:r>
            <a:r>
              <a:rPr lang="en-US" dirty="0">
                <a:effectLst/>
              </a:rPr>
              <a:t>of an aversive stimulus following a behavior that makes it more likely that the behavior will decrease/weaken in the future. </a:t>
            </a:r>
            <a:endParaRPr lang="en-US" dirty="0"/>
          </a:p>
        </p:txBody>
      </p:sp>
      <p:sp>
        <p:nvSpPr>
          <p:cNvPr id="4" name="Content Placeholder 3"/>
          <p:cNvSpPr>
            <a:spLocks noGrp="1"/>
          </p:cNvSpPr>
          <p:nvPr>
            <p:ph sz="half" idx="2"/>
          </p:nvPr>
        </p:nvSpPr>
        <p:spPr>
          <a:ln>
            <a:solidFill>
              <a:schemeClr val="bg2">
                <a:lumMod val="40000"/>
                <a:lumOff val="60000"/>
              </a:schemeClr>
            </a:solidFill>
          </a:ln>
        </p:spPr>
        <p:txBody>
          <a:bodyPr/>
          <a:lstStyle/>
          <a:p>
            <a:r>
              <a:rPr lang="en-US" dirty="0"/>
              <a:t>Negative</a:t>
            </a:r>
          </a:p>
          <a:p>
            <a:pPr lvl="1"/>
            <a:r>
              <a:rPr lang="en-US" dirty="0">
                <a:effectLst/>
              </a:rPr>
              <a:t>involves the </a:t>
            </a:r>
            <a:r>
              <a:rPr lang="en-US" b="1" u="sng" dirty="0">
                <a:solidFill>
                  <a:schemeClr val="accent1"/>
                </a:solidFill>
                <a:effectLst/>
              </a:rPr>
              <a:t>removal</a:t>
            </a:r>
            <a:r>
              <a:rPr lang="en-US" dirty="0">
                <a:solidFill>
                  <a:schemeClr val="accent1"/>
                </a:solidFill>
                <a:effectLst/>
              </a:rPr>
              <a:t> </a:t>
            </a:r>
            <a:r>
              <a:rPr lang="en-US" dirty="0">
                <a:effectLst/>
              </a:rPr>
              <a:t>of a desirable stimulus following a behavior that makes it more likely that the behavior will decrease/weaken in the future.</a:t>
            </a:r>
            <a:endParaRPr lang="en-US" dirty="0"/>
          </a:p>
        </p:txBody>
      </p:sp>
      <p:sp>
        <p:nvSpPr>
          <p:cNvPr id="5" name="Rectangle 4"/>
          <p:cNvSpPr/>
          <p:nvPr/>
        </p:nvSpPr>
        <p:spPr>
          <a:xfrm>
            <a:off x="1524000" y="4800600"/>
            <a:ext cx="2212020" cy="156966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9600" b="1" cap="none" spc="0" dirty="0">
                <a:ln w="11430"/>
                <a:solidFill>
                  <a:srgbClr val="92D050"/>
                </a:solidFill>
                <a:effectLst>
                  <a:outerShdw blurRad="50800" dist="39000" dir="5460000" algn="tl">
                    <a:srgbClr val="000000">
                      <a:alpha val="38000"/>
                    </a:srgbClr>
                  </a:outerShdw>
                </a:effectLst>
              </a:rPr>
              <a:t>+P</a:t>
            </a:r>
          </a:p>
        </p:txBody>
      </p:sp>
      <p:sp>
        <p:nvSpPr>
          <p:cNvPr id="6" name="Rectangle 5"/>
          <p:cNvSpPr/>
          <p:nvPr/>
        </p:nvSpPr>
        <p:spPr>
          <a:xfrm>
            <a:off x="5562600" y="4800600"/>
            <a:ext cx="2212020" cy="156966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9600" b="1" cap="none" spc="0" dirty="0">
                <a:ln w="11430"/>
                <a:solidFill>
                  <a:schemeClr val="accent5">
                    <a:lumMod val="60000"/>
                    <a:lumOff val="40000"/>
                  </a:schemeClr>
                </a:solidFill>
                <a:effectLst>
                  <a:outerShdw blurRad="50800" dist="39000" dir="5460000" algn="tl">
                    <a:srgbClr val="000000">
                      <a:alpha val="38000"/>
                    </a:srgbClr>
                  </a:outerShdw>
                </a:effectLst>
              </a:rPr>
              <a:t>-P</a:t>
            </a:r>
          </a:p>
        </p:txBody>
      </p:sp>
    </p:spTree>
    <p:extLst>
      <p:ext uri="{BB962C8B-B14F-4D97-AF65-F5344CB8AC3E}">
        <p14:creationId xmlns:p14="http://schemas.microsoft.com/office/powerpoint/2010/main" val="5666679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Punishments - examples</a:t>
            </a:r>
          </a:p>
        </p:txBody>
      </p:sp>
      <p:sp>
        <p:nvSpPr>
          <p:cNvPr id="5" name="Content Placeholder 2"/>
          <p:cNvSpPr>
            <a:spLocks noGrp="1"/>
          </p:cNvSpPr>
          <p:nvPr>
            <p:ph sz="quarter" idx="1"/>
          </p:nvPr>
        </p:nvSpPr>
        <p:spPr>
          <a:ln>
            <a:solidFill>
              <a:schemeClr val="bg2">
                <a:lumMod val="40000"/>
                <a:lumOff val="60000"/>
              </a:schemeClr>
            </a:solidFill>
          </a:ln>
        </p:spPr>
        <p:txBody>
          <a:bodyPr/>
          <a:lstStyle/>
          <a:p>
            <a:r>
              <a:rPr lang="en-US" dirty="0"/>
              <a:t>Positive</a:t>
            </a:r>
          </a:p>
          <a:p>
            <a:pPr lvl="1"/>
            <a:r>
              <a:rPr lang="en-US" dirty="0">
                <a:effectLst/>
              </a:rPr>
              <a:t> Real </a:t>
            </a:r>
            <a:r>
              <a:rPr lang="en-US" dirty="0"/>
              <a:t>life examples </a:t>
            </a:r>
            <a:endParaRPr lang="en-US" dirty="0">
              <a:effectLst/>
            </a:endParaRPr>
          </a:p>
          <a:p>
            <a:pPr lvl="2"/>
            <a:r>
              <a:rPr lang="en-US" dirty="0"/>
              <a:t>Yelling at the dog</a:t>
            </a:r>
          </a:p>
          <a:p>
            <a:pPr lvl="2"/>
            <a:r>
              <a:rPr lang="en-US" dirty="0"/>
              <a:t>Collar “correction”</a:t>
            </a:r>
          </a:p>
          <a:p>
            <a:pPr lvl="2"/>
            <a:r>
              <a:rPr lang="en-US" dirty="0"/>
              <a:t>Stepping on their toes</a:t>
            </a:r>
          </a:p>
          <a:p>
            <a:pPr lvl="2"/>
            <a:r>
              <a:rPr lang="en-US" dirty="0"/>
              <a:t>Kneeing in the chest</a:t>
            </a:r>
          </a:p>
          <a:p>
            <a:pPr lvl="2"/>
            <a:r>
              <a:rPr lang="en-US" dirty="0"/>
              <a:t>???</a:t>
            </a:r>
          </a:p>
        </p:txBody>
      </p:sp>
      <p:sp>
        <p:nvSpPr>
          <p:cNvPr id="6" name="Content Placeholder 3"/>
          <p:cNvSpPr>
            <a:spLocks noGrp="1"/>
          </p:cNvSpPr>
          <p:nvPr>
            <p:ph sz="quarter" idx="2"/>
          </p:nvPr>
        </p:nvSpPr>
        <p:spPr>
          <a:ln>
            <a:solidFill>
              <a:schemeClr val="bg2">
                <a:lumMod val="40000"/>
                <a:lumOff val="60000"/>
              </a:schemeClr>
            </a:solidFill>
          </a:ln>
        </p:spPr>
        <p:txBody>
          <a:bodyPr/>
          <a:lstStyle/>
          <a:p>
            <a:r>
              <a:rPr lang="en-US" dirty="0"/>
              <a:t>Negative</a:t>
            </a:r>
          </a:p>
          <a:p>
            <a:pPr lvl="1"/>
            <a:r>
              <a:rPr lang="en-US" dirty="0">
                <a:effectLst/>
              </a:rPr>
              <a:t>Real life examples</a:t>
            </a:r>
          </a:p>
          <a:p>
            <a:pPr lvl="2"/>
            <a:r>
              <a:rPr lang="en-US" dirty="0"/>
              <a:t>Crate time out</a:t>
            </a:r>
          </a:p>
          <a:p>
            <a:pPr lvl="2"/>
            <a:r>
              <a:rPr lang="en-US" dirty="0"/>
              <a:t>Turning your back</a:t>
            </a:r>
          </a:p>
          <a:p>
            <a:pPr lvl="2"/>
            <a:r>
              <a:rPr lang="en-US" dirty="0"/>
              <a:t>Changing direction</a:t>
            </a:r>
          </a:p>
          <a:p>
            <a:pPr lvl="2"/>
            <a:r>
              <a:rPr lang="en-US" dirty="0"/>
              <a:t>???</a:t>
            </a:r>
          </a:p>
          <a:p>
            <a:pPr lvl="2"/>
            <a:endParaRPr lang="en-US" dirty="0"/>
          </a:p>
        </p:txBody>
      </p:sp>
    </p:spTree>
    <p:extLst>
      <p:ext uri="{BB962C8B-B14F-4D97-AF65-F5344CB8AC3E}">
        <p14:creationId xmlns:p14="http://schemas.microsoft.com/office/powerpoint/2010/main" val="40454396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F566B-9E4A-405B-ACB8-C101C2A18408}"/>
              </a:ext>
            </a:extLst>
          </p:cNvPr>
          <p:cNvSpPr>
            <a:spLocks noGrp="1"/>
          </p:cNvSpPr>
          <p:nvPr>
            <p:ph type="title"/>
          </p:nvPr>
        </p:nvSpPr>
        <p:spPr/>
        <p:txBody>
          <a:bodyPr/>
          <a:lstStyle/>
          <a:p>
            <a:r>
              <a:rPr lang="en-US" dirty="0"/>
              <a:t>Learning Quadrant Exercise</a:t>
            </a:r>
          </a:p>
        </p:txBody>
      </p:sp>
      <p:graphicFrame>
        <p:nvGraphicFramePr>
          <p:cNvPr id="4" name="Content Placeholder 3">
            <a:extLst>
              <a:ext uri="{FF2B5EF4-FFF2-40B4-BE49-F238E27FC236}">
                <a16:creationId xmlns:a16="http://schemas.microsoft.com/office/drawing/2014/main" id="{8E78EAF3-A92C-46D9-BB93-035422E58B76}"/>
              </a:ext>
            </a:extLst>
          </p:cNvPr>
          <p:cNvGraphicFramePr>
            <a:graphicFrameLocks noGrp="1"/>
          </p:cNvGraphicFramePr>
          <p:nvPr>
            <p:ph sz="quarter" idx="1"/>
            <p:extLst>
              <p:ext uri="{D42A27DB-BD31-4B8C-83A1-F6EECF244321}">
                <p14:modId xmlns:p14="http://schemas.microsoft.com/office/powerpoint/2010/main" val="1887027351"/>
              </p:ext>
            </p:extLst>
          </p:nvPr>
        </p:nvGraphicFramePr>
        <p:xfrm>
          <a:off x="612775" y="1600200"/>
          <a:ext cx="81534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Arrow: Up-Down 5">
            <a:extLst>
              <a:ext uri="{FF2B5EF4-FFF2-40B4-BE49-F238E27FC236}">
                <a16:creationId xmlns:a16="http://schemas.microsoft.com/office/drawing/2014/main" id="{200F7CBF-BD3F-46AA-A3C7-7C56958BCA48}"/>
              </a:ext>
            </a:extLst>
          </p:cNvPr>
          <p:cNvSpPr/>
          <p:nvPr/>
        </p:nvSpPr>
        <p:spPr>
          <a:xfrm flipH="1">
            <a:off x="4360164" y="1579775"/>
            <a:ext cx="658368" cy="4568952"/>
          </a:xfrm>
          <a:prstGeom prst="up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2F622222-BBE4-457B-86E6-C7D121407FCB}"/>
              </a:ext>
            </a:extLst>
          </p:cNvPr>
          <p:cNvSpPr txBox="1"/>
          <p:nvPr/>
        </p:nvSpPr>
        <p:spPr>
          <a:xfrm rot="16200000">
            <a:off x="2546866" y="3625334"/>
            <a:ext cx="4267200" cy="369332"/>
          </a:xfrm>
          <a:prstGeom prst="rect">
            <a:avLst/>
          </a:prstGeom>
          <a:noFill/>
        </p:spPr>
        <p:txBody>
          <a:bodyPr wrap="square" rtlCol="0">
            <a:spAutoFit/>
          </a:bodyPr>
          <a:lstStyle/>
          <a:p>
            <a:r>
              <a:rPr lang="en-US" dirty="0"/>
              <a:t>Decreases Behavior        Increases Behavior</a:t>
            </a:r>
          </a:p>
        </p:txBody>
      </p:sp>
    </p:spTree>
    <p:extLst>
      <p:ext uri="{BB962C8B-B14F-4D97-AF65-F5344CB8AC3E}">
        <p14:creationId xmlns:p14="http://schemas.microsoft.com/office/powerpoint/2010/main" val="2699945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Operant Conditioning</a:t>
            </a:r>
          </a:p>
        </p:txBody>
      </p:sp>
      <p:sp>
        <p:nvSpPr>
          <p:cNvPr id="3" name="Content Placeholder 2"/>
          <p:cNvSpPr>
            <a:spLocks noGrp="1"/>
          </p:cNvSpPr>
          <p:nvPr>
            <p:ph sz="half" idx="1"/>
          </p:nvPr>
        </p:nvSpPr>
        <p:spPr>
          <a:xfrm>
            <a:off x="457200" y="1600200"/>
            <a:ext cx="8001000" cy="4525963"/>
          </a:xfrm>
        </p:spPr>
        <p:txBody>
          <a:bodyPr/>
          <a:lstStyle/>
          <a:p>
            <a:pPr marL="0" indent="0">
              <a:buNone/>
            </a:pPr>
            <a:r>
              <a:rPr lang="en-US" dirty="0"/>
              <a:t>Type of learning in which an individual's behavior is modified by its consequences</a:t>
            </a:r>
            <a:r>
              <a:rPr lang="en-US" dirty="0">
                <a:effectLst/>
              </a:rPr>
              <a:t>.</a:t>
            </a:r>
          </a:p>
          <a:p>
            <a:pPr marL="0" indent="0">
              <a:buNone/>
            </a:pPr>
            <a:endParaRPr lang="en-US" dirty="0"/>
          </a:p>
          <a:p>
            <a:pPr marL="0" indent="0">
              <a:buNone/>
            </a:pPr>
            <a:r>
              <a:rPr lang="en-US" dirty="0"/>
              <a:t>Operant conditioning is a term that was coined by B.F.Skinner</a:t>
            </a:r>
            <a:r>
              <a:rPr lang="en-US" dirty="0">
                <a:solidFill>
                  <a:srgbClr val="FFFF00"/>
                </a:solidFill>
              </a:rPr>
              <a:t>.</a:t>
            </a:r>
            <a:r>
              <a:rPr lang="en-US" dirty="0"/>
              <a:t>  Operant conditioning is distinguished from classical conditioning in that operant conditioning deals with the modification of voluntary or operant behavior. </a:t>
            </a:r>
          </a:p>
        </p:txBody>
      </p:sp>
    </p:spTree>
    <p:extLst>
      <p:ext uri="{BB962C8B-B14F-4D97-AF65-F5344CB8AC3E}">
        <p14:creationId xmlns:p14="http://schemas.microsoft.com/office/powerpoint/2010/main" val="7205594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Classical Conditioning</a:t>
            </a:r>
          </a:p>
        </p:txBody>
      </p:sp>
      <p:sp>
        <p:nvSpPr>
          <p:cNvPr id="3" name="Content Placeholder 2"/>
          <p:cNvSpPr>
            <a:spLocks noGrp="1"/>
          </p:cNvSpPr>
          <p:nvPr>
            <p:ph sz="half" idx="1"/>
          </p:nvPr>
        </p:nvSpPr>
        <p:spPr>
          <a:xfrm>
            <a:off x="457200" y="1600200"/>
            <a:ext cx="8001000" cy="4525963"/>
          </a:xfrm>
        </p:spPr>
        <p:txBody>
          <a:bodyPr/>
          <a:lstStyle/>
          <a:p>
            <a:pPr marL="0" indent="0">
              <a:buNone/>
            </a:pPr>
            <a:r>
              <a:rPr lang="en-US" sz="3200" dirty="0">
                <a:effectLst/>
              </a:rPr>
              <a:t>Marker or Clicker Training</a:t>
            </a:r>
          </a:p>
          <a:p>
            <a:r>
              <a:rPr lang="en-US" dirty="0">
                <a:effectLst/>
              </a:rPr>
              <a:t>previously neutral stimulus (the click sound) is known as a </a:t>
            </a:r>
            <a:r>
              <a:rPr lang="en-US" b="1" u="sng" dirty="0">
                <a:solidFill>
                  <a:srgbClr val="FFC000"/>
                </a:solidFill>
                <a:effectLst/>
              </a:rPr>
              <a:t>Conditioned Stimulus </a:t>
            </a:r>
            <a:r>
              <a:rPr lang="en-US" dirty="0">
                <a:effectLst/>
              </a:rPr>
              <a:t>that provokes a </a:t>
            </a:r>
            <a:r>
              <a:rPr lang="en-US" b="1" u="sng" dirty="0">
                <a:solidFill>
                  <a:srgbClr val="FFC000"/>
                </a:solidFill>
                <a:effectLst/>
              </a:rPr>
              <a:t>Conditioned Response </a:t>
            </a:r>
            <a:r>
              <a:rPr lang="en-US" dirty="0">
                <a:effectLst/>
              </a:rPr>
              <a:t>(anticipation of food or something else the dog wants – toys, play).</a:t>
            </a:r>
          </a:p>
          <a:p>
            <a:endParaRPr lang="en-US" dirty="0"/>
          </a:p>
          <a:p>
            <a:pPr marL="0" indent="0">
              <a:buNone/>
            </a:pPr>
            <a:r>
              <a:rPr lang="en-US" dirty="0"/>
              <a:t>Discovered by Psychologist Ivan Pavlov </a:t>
            </a:r>
          </a:p>
          <a:p>
            <a:pPr marL="0" indent="0">
              <a:buNone/>
            </a:pPr>
            <a:r>
              <a:rPr lang="en-US" dirty="0">
                <a:solidFill>
                  <a:srgbClr val="FFFF00"/>
                </a:solidFill>
              </a:rPr>
              <a:t>	</a:t>
            </a:r>
            <a:r>
              <a:rPr lang="en-US" dirty="0"/>
              <a:t>– Pavlov’s Dogs</a:t>
            </a:r>
          </a:p>
        </p:txBody>
      </p:sp>
    </p:spTree>
    <p:extLst>
      <p:ext uri="{BB962C8B-B14F-4D97-AF65-F5344CB8AC3E}">
        <p14:creationId xmlns:p14="http://schemas.microsoft.com/office/powerpoint/2010/main" val="5874381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rmAutofit fontScale="25000" lnSpcReduction="20000"/>
          </a:bodyPr>
          <a:lstStyle/>
          <a:p>
            <a:r>
              <a:rPr lang="en-US" sz="11200" dirty="0"/>
              <a:t>As instructors and trainers we want to strengthen safe, positive associations to build trust, companionship and life long partnerships between humans and dogs.</a:t>
            </a:r>
          </a:p>
          <a:p>
            <a:endParaRPr lang="en-US" sz="11200" dirty="0"/>
          </a:p>
          <a:p>
            <a:pPr algn="ctr"/>
            <a:r>
              <a:rPr lang="en-US" sz="11200" b="1" dirty="0">
                <a:solidFill>
                  <a:srgbClr val="00B050"/>
                </a:solidFill>
              </a:rPr>
              <a:t>Who are your friends and loved ones? </a:t>
            </a:r>
          </a:p>
          <a:p>
            <a:pPr algn="ctr"/>
            <a:r>
              <a:rPr lang="en-US" sz="11200" b="1" dirty="0">
                <a:solidFill>
                  <a:srgbClr val="00B050"/>
                </a:solidFill>
              </a:rPr>
              <a:t>What relationships do you have with them?</a:t>
            </a:r>
          </a:p>
          <a:p>
            <a:pPr algn="ctr"/>
            <a:r>
              <a:rPr lang="en-US" sz="11200" b="1" dirty="0">
                <a:solidFill>
                  <a:srgbClr val="00B050"/>
                </a:solidFill>
              </a:rPr>
              <a:t>What are they built on?</a:t>
            </a:r>
          </a:p>
          <a:p>
            <a:endParaRPr lang="en-US" sz="7300" dirty="0"/>
          </a:p>
        </p:txBody>
      </p:sp>
      <p:sp>
        <p:nvSpPr>
          <p:cNvPr id="3" name="Title 2"/>
          <p:cNvSpPr>
            <a:spLocks noGrp="1"/>
          </p:cNvSpPr>
          <p:nvPr>
            <p:ph type="title"/>
          </p:nvPr>
        </p:nvSpPr>
        <p:spPr/>
        <p:txBody>
          <a:bodyPr/>
          <a:lstStyle/>
          <a:p>
            <a:r>
              <a:rPr lang="en-US" dirty="0"/>
              <a:t>Why do we care?</a:t>
            </a:r>
          </a:p>
        </p:txBody>
      </p:sp>
    </p:spTree>
    <p:extLst>
      <p:ext uri="{BB962C8B-B14F-4D97-AF65-F5344CB8AC3E}">
        <p14:creationId xmlns:p14="http://schemas.microsoft.com/office/powerpoint/2010/main" val="9021867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Hands On Learning</a:t>
            </a:r>
          </a:p>
        </p:txBody>
      </p:sp>
      <p:sp>
        <p:nvSpPr>
          <p:cNvPr id="3" name="Text Placeholder 2"/>
          <p:cNvSpPr>
            <a:spLocks noGrp="1"/>
          </p:cNvSpPr>
          <p:nvPr>
            <p:ph type="body" idx="2"/>
          </p:nvPr>
        </p:nvSpPr>
        <p:spPr/>
        <p:txBody>
          <a:bodyPr/>
          <a:lstStyle/>
          <a:p>
            <a:endParaRPr lang="en-US" dirty="0"/>
          </a:p>
          <a:p>
            <a:endParaRPr lang="en-US" dirty="0"/>
          </a:p>
        </p:txBody>
      </p:sp>
      <p:sp>
        <p:nvSpPr>
          <p:cNvPr id="4" name="Content Placeholder 3"/>
          <p:cNvSpPr>
            <a:spLocks noGrp="1"/>
          </p:cNvSpPr>
          <p:nvPr>
            <p:ph sz="quarter" idx="1"/>
          </p:nvPr>
        </p:nvSpPr>
        <p:spPr/>
        <p:txBody>
          <a:bodyPr/>
          <a:lstStyle/>
          <a:p>
            <a:r>
              <a:rPr lang="en-US" dirty="0"/>
              <a:t>+R Behavior Shaping Game</a:t>
            </a:r>
          </a:p>
          <a:p>
            <a:pPr lvl="1"/>
            <a:r>
              <a:rPr lang="en-US" dirty="0"/>
              <a:t>1person is a trainer</a:t>
            </a:r>
          </a:p>
          <a:p>
            <a:pPr lvl="1"/>
            <a:r>
              <a:rPr lang="en-US" dirty="0"/>
              <a:t>1 person is a trainee</a:t>
            </a:r>
          </a:p>
          <a:p>
            <a:pPr lvl="1"/>
            <a:r>
              <a:rPr lang="en-US" dirty="0"/>
              <a:t>No verbal directions</a:t>
            </a:r>
          </a:p>
          <a:p>
            <a:pPr lvl="1"/>
            <a:r>
              <a:rPr lang="en-US" dirty="0"/>
              <a:t>Human behaviors</a:t>
            </a:r>
          </a:p>
          <a:p>
            <a:pPr lvl="1"/>
            <a:r>
              <a:rPr lang="en-US" dirty="0"/>
              <a:t>Use clicker (marker) to communicate</a:t>
            </a:r>
          </a:p>
          <a:p>
            <a:pPr lvl="1"/>
            <a:endParaRPr lang="en-US" dirty="0"/>
          </a:p>
        </p:txBody>
      </p:sp>
    </p:spTree>
    <p:extLst>
      <p:ext uri="{BB962C8B-B14F-4D97-AF65-F5344CB8AC3E}">
        <p14:creationId xmlns:p14="http://schemas.microsoft.com/office/powerpoint/2010/main" val="13292020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Hands On Learning</a:t>
            </a:r>
          </a:p>
        </p:txBody>
      </p:sp>
      <p:sp>
        <p:nvSpPr>
          <p:cNvPr id="3" name="Text Placeholder 2"/>
          <p:cNvSpPr>
            <a:spLocks noGrp="1"/>
          </p:cNvSpPr>
          <p:nvPr>
            <p:ph type="body" idx="2"/>
          </p:nvPr>
        </p:nvSpPr>
        <p:spPr/>
        <p:txBody>
          <a:bodyPr/>
          <a:lstStyle/>
          <a:p>
            <a:endParaRPr lang="en-US" dirty="0"/>
          </a:p>
        </p:txBody>
      </p:sp>
      <p:sp>
        <p:nvSpPr>
          <p:cNvPr id="4" name="Content Placeholder 3"/>
          <p:cNvSpPr>
            <a:spLocks noGrp="1"/>
          </p:cNvSpPr>
          <p:nvPr>
            <p:ph sz="quarter" idx="1"/>
          </p:nvPr>
        </p:nvSpPr>
        <p:spPr/>
        <p:txBody>
          <a:bodyPr/>
          <a:lstStyle/>
          <a:p>
            <a:r>
              <a:rPr lang="en-US" dirty="0"/>
              <a:t>+R Behavior Shaping with Shelter Dogs</a:t>
            </a:r>
          </a:p>
          <a:p>
            <a:pPr lvl="1"/>
            <a:r>
              <a:rPr lang="en-US" dirty="0"/>
              <a:t>Break up into smaller groups</a:t>
            </a:r>
          </a:p>
          <a:p>
            <a:pPr lvl="1"/>
            <a:r>
              <a:rPr lang="en-US" dirty="0"/>
              <a:t>Work with FLSPCA staff and dogs</a:t>
            </a:r>
          </a:p>
          <a:p>
            <a:pPr lvl="1"/>
            <a:r>
              <a:rPr lang="en-US" dirty="0"/>
              <a:t>Shape basic behaviors – sit, down etc.</a:t>
            </a:r>
          </a:p>
          <a:p>
            <a:pPr lvl="1"/>
            <a:r>
              <a:rPr lang="en-US" dirty="0"/>
              <a:t>Loose leash walking instruction</a:t>
            </a:r>
          </a:p>
        </p:txBody>
      </p:sp>
    </p:spTree>
    <p:extLst>
      <p:ext uri="{BB962C8B-B14F-4D97-AF65-F5344CB8AC3E}">
        <p14:creationId xmlns:p14="http://schemas.microsoft.com/office/powerpoint/2010/main" val="19532617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Dog Bite Safety</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5600" y="3581400"/>
            <a:ext cx="2863024" cy="2978468"/>
          </a:xfrm>
          <a:prstGeom prst="rect">
            <a:avLst/>
          </a:prstGeom>
        </p:spPr>
      </p:pic>
      <p:sp>
        <p:nvSpPr>
          <p:cNvPr id="4" name="Rectangle 3">
            <a:extLst>
              <a:ext uri="{FF2B5EF4-FFF2-40B4-BE49-F238E27FC236}">
                <a16:creationId xmlns:a16="http://schemas.microsoft.com/office/drawing/2014/main" id="{FF9DCD98-93F4-426D-81DC-C4EE5CD66B43}"/>
              </a:ext>
            </a:extLst>
          </p:cNvPr>
          <p:cNvSpPr/>
          <p:nvPr/>
        </p:nvSpPr>
        <p:spPr>
          <a:xfrm>
            <a:off x="2667000" y="2743200"/>
            <a:ext cx="3471078" cy="461665"/>
          </a:xfrm>
          <a:prstGeom prst="rect">
            <a:avLst/>
          </a:prstGeom>
        </p:spPr>
        <p:txBody>
          <a:bodyPr wrap="none">
            <a:spAutoFit/>
          </a:bodyPr>
          <a:lstStyle/>
          <a:p>
            <a:r>
              <a:rPr lang="en-US" sz="2400" dirty="0"/>
              <a:t>Handling Aggressive Dogs</a:t>
            </a:r>
          </a:p>
        </p:txBody>
      </p:sp>
    </p:spTree>
    <p:extLst>
      <p:ext uri="{BB962C8B-B14F-4D97-AF65-F5344CB8AC3E}">
        <p14:creationId xmlns:p14="http://schemas.microsoft.com/office/powerpoint/2010/main" val="4116393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dirty="0"/>
              <a:t>Copyright Notice</a:t>
            </a:r>
          </a:p>
        </p:txBody>
      </p:sp>
      <p:sp>
        <p:nvSpPr>
          <p:cNvPr id="4" name="Rectangle 3"/>
          <p:cNvSpPr/>
          <p:nvPr/>
        </p:nvSpPr>
        <p:spPr>
          <a:xfrm>
            <a:off x="699655" y="2057400"/>
            <a:ext cx="7543800" cy="3046988"/>
          </a:xfrm>
          <a:prstGeom prst="rect">
            <a:avLst/>
          </a:prstGeom>
        </p:spPr>
        <p:txBody>
          <a:bodyPr wrap="square">
            <a:spAutoFit/>
          </a:bodyPr>
          <a:lstStyle/>
          <a:p>
            <a:pPr algn="ctr"/>
            <a:r>
              <a:rPr lang="en-US" sz="2800" u="sng" dirty="0">
                <a:solidFill>
                  <a:srgbClr val="FFC000"/>
                </a:solidFill>
              </a:rPr>
              <a:t>WARNING</a:t>
            </a:r>
            <a:br>
              <a:rPr lang="en-US" sz="2800" b="1" dirty="0">
                <a:solidFill>
                  <a:srgbClr val="FFC000"/>
                </a:solidFill>
              </a:rPr>
            </a:br>
            <a:br>
              <a:rPr lang="en-US" sz="2000" b="1" dirty="0">
                <a:solidFill>
                  <a:schemeClr val="accent2"/>
                </a:solidFill>
              </a:rPr>
            </a:br>
            <a:r>
              <a:rPr lang="en-US" b="1" dirty="0"/>
              <a:t>All rights reserved.  No part of the course materials used in the instruction of this course may be reproduced in any form or by any</a:t>
            </a:r>
            <a:br>
              <a:rPr lang="en-US" b="1" dirty="0"/>
            </a:br>
            <a:r>
              <a:rPr lang="en-US" b="1" dirty="0"/>
              <a:t>electronic or mechanical means, including the use</a:t>
            </a:r>
            <a:br>
              <a:rPr lang="en-US" b="1" dirty="0"/>
            </a:br>
            <a:r>
              <a:rPr lang="en-US" b="1" dirty="0"/>
              <a:t>of information storage and retrieval systems,</a:t>
            </a:r>
            <a:br>
              <a:rPr lang="en-US" b="1" dirty="0"/>
            </a:br>
            <a:r>
              <a:rPr lang="en-US" b="1" dirty="0"/>
              <a:t>without written approval from the copyright owner.</a:t>
            </a:r>
            <a:br>
              <a:rPr lang="en-US" b="1" dirty="0"/>
            </a:br>
            <a:br>
              <a:rPr lang="en-US" b="1" dirty="0"/>
            </a:br>
            <a:r>
              <a:rPr lang="en-US" b="1" dirty="0"/>
              <a:t>©2013-2017  Constance Dwyer</a:t>
            </a:r>
          </a:p>
          <a:p>
            <a:pPr algn="ctr"/>
            <a:r>
              <a:rPr lang="en-US" b="1" dirty="0"/>
              <a:t>Training4k9s.com</a:t>
            </a:r>
            <a:endParaRPr lang="en-US" dirty="0"/>
          </a:p>
        </p:txBody>
      </p:sp>
    </p:spTree>
    <p:extLst>
      <p:ext uri="{BB962C8B-B14F-4D97-AF65-F5344CB8AC3E}">
        <p14:creationId xmlns:p14="http://schemas.microsoft.com/office/powerpoint/2010/main" val="41640111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52331-7880-4A2A-B85F-D8112CA8D837}"/>
              </a:ext>
            </a:extLst>
          </p:cNvPr>
          <p:cNvSpPr>
            <a:spLocks noGrp="1"/>
          </p:cNvSpPr>
          <p:nvPr>
            <p:ph type="title"/>
          </p:nvPr>
        </p:nvSpPr>
        <p:spPr/>
        <p:txBody>
          <a:bodyPr/>
          <a:lstStyle/>
          <a:p>
            <a:r>
              <a:rPr lang="en-US" dirty="0"/>
              <a:t>Breaking Up a Dog Fight</a:t>
            </a:r>
          </a:p>
        </p:txBody>
      </p:sp>
      <p:sp>
        <p:nvSpPr>
          <p:cNvPr id="3" name="Content Placeholder 2">
            <a:extLst>
              <a:ext uri="{FF2B5EF4-FFF2-40B4-BE49-F238E27FC236}">
                <a16:creationId xmlns:a16="http://schemas.microsoft.com/office/drawing/2014/main" id="{F011CFF1-68FE-421E-9FDB-07B0726FF405}"/>
              </a:ext>
            </a:extLst>
          </p:cNvPr>
          <p:cNvSpPr>
            <a:spLocks noGrp="1"/>
          </p:cNvSpPr>
          <p:nvPr>
            <p:ph sz="quarter" idx="1"/>
          </p:nvPr>
        </p:nvSpPr>
        <p:spPr/>
        <p:txBody>
          <a:bodyPr/>
          <a:lstStyle/>
          <a:p>
            <a:pPr>
              <a:buFont typeface="Wingdings" panose="05000000000000000000" pitchFamily="2" charset="2"/>
              <a:buChar char="q"/>
            </a:pPr>
            <a:r>
              <a:rPr lang="en-US" sz="2800" dirty="0">
                <a:solidFill>
                  <a:srgbClr val="FF0000"/>
                </a:solidFill>
              </a:rPr>
              <a:t>Have a plan, be prepared before a fight breaks out</a:t>
            </a:r>
          </a:p>
          <a:p>
            <a:pPr lvl="1">
              <a:buFont typeface="Wingdings" panose="05000000000000000000" pitchFamily="2" charset="2"/>
              <a:buChar char="q"/>
            </a:pPr>
            <a:r>
              <a:rPr lang="en-US" sz="1800" dirty="0">
                <a:solidFill>
                  <a:srgbClr val="FF0000"/>
                </a:solidFill>
              </a:rPr>
              <a:t>See the Play Group Handbook in the PupPartners ™ Shelter Package</a:t>
            </a:r>
          </a:p>
          <a:p>
            <a:pPr>
              <a:buFont typeface="Wingdings" panose="05000000000000000000" pitchFamily="2" charset="2"/>
              <a:buChar char="q"/>
            </a:pPr>
            <a:r>
              <a:rPr lang="en-US" sz="2800" dirty="0"/>
              <a:t>Number of dogs to handler – ideally one to one</a:t>
            </a:r>
          </a:p>
          <a:p>
            <a:pPr>
              <a:buFont typeface="Wingdings" panose="05000000000000000000" pitchFamily="2" charset="2"/>
              <a:buChar char="q"/>
            </a:pPr>
            <a:r>
              <a:rPr lang="en-US" sz="2800" dirty="0"/>
              <a:t>Check  - who is the aggressor</a:t>
            </a:r>
          </a:p>
          <a:p>
            <a:pPr>
              <a:buFont typeface="Wingdings" panose="05000000000000000000" pitchFamily="2" charset="2"/>
              <a:buChar char="q"/>
            </a:pPr>
            <a:r>
              <a:rPr lang="en-US" sz="2800" dirty="0"/>
              <a:t>Keep leashes dragging during intro</a:t>
            </a:r>
          </a:p>
          <a:p>
            <a:pPr>
              <a:buFont typeface="Wingdings" panose="05000000000000000000" pitchFamily="2" charset="2"/>
              <a:buChar char="q"/>
            </a:pPr>
            <a:endParaRPr lang="en-US" sz="2800" dirty="0"/>
          </a:p>
          <a:p>
            <a:pPr>
              <a:buFont typeface="Wingdings" panose="05000000000000000000" pitchFamily="2" charset="2"/>
              <a:buChar char="q"/>
            </a:pPr>
            <a:endParaRPr lang="en-US" sz="2800" dirty="0"/>
          </a:p>
          <a:p>
            <a:endParaRPr lang="en-US" dirty="0"/>
          </a:p>
          <a:p>
            <a:endParaRPr lang="en-US" dirty="0"/>
          </a:p>
        </p:txBody>
      </p:sp>
    </p:spTree>
    <p:extLst>
      <p:ext uri="{BB962C8B-B14F-4D97-AF65-F5344CB8AC3E}">
        <p14:creationId xmlns:p14="http://schemas.microsoft.com/office/powerpoint/2010/main" val="29626617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AE92B-2BC1-4EBD-8055-CE261DF29457}"/>
              </a:ext>
            </a:extLst>
          </p:cNvPr>
          <p:cNvSpPr>
            <a:spLocks noGrp="1"/>
          </p:cNvSpPr>
          <p:nvPr>
            <p:ph type="title"/>
          </p:nvPr>
        </p:nvSpPr>
        <p:spPr/>
        <p:txBody>
          <a:bodyPr/>
          <a:lstStyle/>
          <a:p>
            <a:r>
              <a:rPr lang="en-US" dirty="0"/>
              <a:t>Breaking Up a Dog Fight</a:t>
            </a:r>
          </a:p>
        </p:txBody>
      </p:sp>
      <p:sp>
        <p:nvSpPr>
          <p:cNvPr id="3" name="Content Placeholder 2">
            <a:extLst>
              <a:ext uri="{FF2B5EF4-FFF2-40B4-BE49-F238E27FC236}">
                <a16:creationId xmlns:a16="http://schemas.microsoft.com/office/drawing/2014/main" id="{C8FA28BA-6A90-41A4-911A-D4398D1BCCB4}"/>
              </a:ext>
            </a:extLst>
          </p:cNvPr>
          <p:cNvSpPr>
            <a:spLocks noGrp="1"/>
          </p:cNvSpPr>
          <p:nvPr>
            <p:ph sz="quarter" idx="1"/>
          </p:nvPr>
        </p:nvSpPr>
        <p:spPr/>
        <p:txBody>
          <a:bodyPr>
            <a:normAutofit fontScale="62500" lnSpcReduction="20000"/>
          </a:bodyPr>
          <a:lstStyle/>
          <a:p>
            <a:r>
              <a:rPr lang="en-US" sz="4500" dirty="0"/>
              <a:t>Tools for a fight kit</a:t>
            </a:r>
          </a:p>
          <a:p>
            <a:pPr lvl="1"/>
            <a:r>
              <a:rPr lang="en-US" dirty="0"/>
              <a:t>Noise makers (food pans, air horn, pet correction </a:t>
            </a:r>
          </a:p>
          <a:p>
            <a:pPr lvl="1"/>
            <a:r>
              <a:rPr lang="en-US" dirty="0"/>
              <a:t>Squirt bottles, hoses in dog yard </a:t>
            </a:r>
          </a:p>
          <a:p>
            <a:pPr lvl="1"/>
            <a:r>
              <a:rPr lang="en-US" dirty="0"/>
              <a:t>Citronella spray – spray in front of dogs nose - unless not effective then into mouth</a:t>
            </a:r>
          </a:p>
          <a:p>
            <a:pPr lvl="1"/>
            <a:r>
              <a:rPr lang="en-US" dirty="0"/>
              <a:t>Break Stick – you should know how to use this before the first time it’s needed </a:t>
            </a:r>
          </a:p>
          <a:p>
            <a:endParaRPr lang="en-US" dirty="0"/>
          </a:p>
          <a:p>
            <a:r>
              <a:rPr lang="en-US" sz="4400" dirty="0"/>
              <a:t>Other things to have on hand</a:t>
            </a:r>
          </a:p>
          <a:p>
            <a:pPr lvl="1"/>
            <a:r>
              <a:rPr lang="en-US" dirty="0"/>
              <a:t>Folding chair, trash can or “Break Board” – something to put between the dogs</a:t>
            </a:r>
          </a:p>
          <a:p>
            <a:endParaRPr lang="en-US" dirty="0"/>
          </a:p>
          <a:p>
            <a:r>
              <a:rPr lang="en-US" sz="4400" dirty="0"/>
              <a:t>If you have to, pull dogs apart using their rear legs – grab where legs meet body, turn them </a:t>
            </a:r>
            <a:r>
              <a:rPr lang="en-US" sz="4400" dirty="0">
                <a:solidFill>
                  <a:srgbClr val="FF0000"/>
                </a:solidFill>
              </a:rPr>
              <a:t>and COMMIT                                  </a:t>
            </a:r>
            <a:r>
              <a:rPr lang="en-US" sz="3200" dirty="0">
                <a:solidFill>
                  <a:srgbClr val="FF0000"/>
                </a:solidFill>
              </a:rPr>
              <a:t>NOTE: This should not be used for “grippers”</a:t>
            </a:r>
          </a:p>
          <a:p>
            <a:endParaRPr lang="en-US" dirty="0"/>
          </a:p>
        </p:txBody>
      </p:sp>
    </p:spTree>
    <p:extLst>
      <p:ext uri="{BB962C8B-B14F-4D97-AF65-F5344CB8AC3E}">
        <p14:creationId xmlns:p14="http://schemas.microsoft.com/office/powerpoint/2010/main" val="21526257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62414-9150-4F01-9818-0FA5A05FA8CF}"/>
              </a:ext>
            </a:extLst>
          </p:cNvPr>
          <p:cNvSpPr>
            <a:spLocks noGrp="1"/>
          </p:cNvSpPr>
          <p:nvPr>
            <p:ph type="title"/>
          </p:nvPr>
        </p:nvSpPr>
        <p:spPr/>
        <p:txBody>
          <a:bodyPr/>
          <a:lstStyle/>
          <a:p>
            <a:r>
              <a:rPr lang="en-US" dirty="0"/>
              <a:t>Breaking up a Dog Fight</a:t>
            </a:r>
          </a:p>
        </p:txBody>
      </p:sp>
      <p:sp>
        <p:nvSpPr>
          <p:cNvPr id="3" name="Content Placeholder 2">
            <a:extLst>
              <a:ext uri="{FF2B5EF4-FFF2-40B4-BE49-F238E27FC236}">
                <a16:creationId xmlns:a16="http://schemas.microsoft.com/office/drawing/2014/main" id="{0BCCD05E-88D4-493E-A236-50A359CFD1E4}"/>
              </a:ext>
            </a:extLst>
          </p:cNvPr>
          <p:cNvSpPr>
            <a:spLocks noGrp="1"/>
          </p:cNvSpPr>
          <p:nvPr>
            <p:ph sz="quarter" idx="1"/>
          </p:nvPr>
        </p:nvSpPr>
        <p:spPr/>
        <p:txBody>
          <a:bodyPr>
            <a:normAutofit/>
          </a:bodyPr>
          <a:lstStyle/>
          <a:p>
            <a:r>
              <a:rPr lang="en-US" sz="3200" dirty="0"/>
              <a:t>The Nevers</a:t>
            </a:r>
            <a:endParaRPr lang="en-US" sz="2500" dirty="0"/>
          </a:p>
          <a:p>
            <a:pPr lvl="1">
              <a:buFont typeface="Wingdings" panose="05000000000000000000" pitchFamily="2" charset="2"/>
              <a:buChar char="q"/>
            </a:pPr>
            <a:r>
              <a:rPr lang="en-US" sz="2500" dirty="0"/>
              <a:t>Never grab a collar</a:t>
            </a:r>
          </a:p>
          <a:p>
            <a:pPr lvl="1">
              <a:buFont typeface="Wingdings" panose="05000000000000000000" pitchFamily="2" charset="2"/>
              <a:buChar char="q"/>
            </a:pPr>
            <a:r>
              <a:rPr lang="en-US" sz="2500" dirty="0"/>
              <a:t>Never hit, kick or punch – causing pain </a:t>
            </a:r>
            <a:r>
              <a:rPr lang="en-US" sz="2500" b="1" dirty="0"/>
              <a:t>causes dog to grip harder</a:t>
            </a:r>
          </a:p>
          <a:p>
            <a:pPr lvl="1">
              <a:buFont typeface="Wingdings" panose="05000000000000000000" pitchFamily="2" charset="2"/>
              <a:buChar char="q"/>
            </a:pPr>
            <a:r>
              <a:rPr lang="en-US" sz="2500" dirty="0"/>
              <a:t>Never get between dogs</a:t>
            </a:r>
          </a:p>
          <a:p>
            <a:pPr lvl="1">
              <a:buFont typeface="Wingdings" panose="05000000000000000000" pitchFamily="2" charset="2"/>
              <a:buChar char="q"/>
            </a:pPr>
            <a:r>
              <a:rPr lang="en-US" sz="2500" dirty="0"/>
              <a:t>Never pick up a dog – makes that dog more interesting and – both of your hands are now occupied  </a:t>
            </a:r>
          </a:p>
          <a:p>
            <a:endParaRPr lang="en-US" dirty="0"/>
          </a:p>
        </p:txBody>
      </p:sp>
    </p:spTree>
    <p:extLst>
      <p:ext uri="{BB962C8B-B14F-4D97-AF65-F5344CB8AC3E}">
        <p14:creationId xmlns:p14="http://schemas.microsoft.com/office/powerpoint/2010/main" val="25447597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AC395-76FC-4A15-BE64-A6E3A0A17ADC}"/>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72948C9C-482C-44B2-A54A-D5C25D812825}"/>
              </a:ext>
            </a:extLst>
          </p:cNvPr>
          <p:cNvSpPr>
            <a:spLocks noGrp="1"/>
          </p:cNvSpPr>
          <p:nvPr>
            <p:ph sz="quarter" idx="1"/>
          </p:nvPr>
        </p:nvSpPr>
        <p:spPr/>
        <p:txBody>
          <a:bodyPr/>
          <a:lstStyle/>
          <a:p>
            <a:pPr>
              <a:buFont typeface="Wingdings" panose="05000000000000000000" pitchFamily="2" charset="2"/>
              <a:buChar char="q"/>
            </a:pPr>
            <a:r>
              <a:rPr lang="en-US" sz="2800" dirty="0"/>
              <a:t>Learn to read dog body language</a:t>
            </a:r>
          </a:p>
          <a:p>
            <a:pPr>
              <a:buFont typeface="Wingdings" panose="05000000000000000000" pitchFamily="2" charset="2"/>
              <a:buChar char="q"/>
            </a:pPr>
            <a:r>
              <a:rPr lang="en-US" sz="2800" dirty="0"/>
              <a:t>Be aware of your situation and surroundings</a:t>
            </a:r>
          </a:p>
          <a:p>
            <a:pPr>
              <a:buFont typeface="Wingdings" panose="05000000000000000000" pitchFamily="2" charset="2"/>
              <a:buChar char="q"/>
            </a:pPr>
            <a:r>
              <a:rPr lang="en-US" sz="2800" dirty="0"/>
              <a:t>Have the right equipment and training</a:t>
            </a:r>
          </a:p>
          <a:p>
            <a:pPr>
              <a:buFont typeface="Wingdings" panose="05000000000000000000" pitchFamily="2" charset="2"/>
              <a:buChar char="q"/>
            </a:pPr>
            <a:r>
              <a:rPr lang="en-US" sz="2800" dirty="0"/>
              <a:t>Remain calm and quiet</a:t>
            </a:r>
          </a:p>
          <a:p>
            <a:pPr>
              <a:buFont typeface="Wingdings" panose="05000000000000000000" pitchFamily="2" charset="2"/>
              <a:buChar char="q"/>
            </a:pPr>
            <a:r>
              <a:rPr lang="en-US" sz="2800" dirty="0"/>
              <a:t>Do not exceed your level of experience, it’s not safe for you or the dog</a:t>
            </a:r>
            <a:endParaRPr lang="en-US" dirty="0"/>
          </a:p>
        </p:txBody>
      </p:sp>
    </p:spTree>
    <p:extLst>
      <p:ext uri="{BB962C8B-B14F-4D97-AF65-F5344CB8AC3E}">
        <p14:creationId xmlns:p14="http://schemas.microsoft.com/office/powerpoint/2010/main" val="33917152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Start Before You Need It!</a:t>
            </a:r>
          </a:p>
        </p:txBody>
      </p:sp>
      <p:sp>
        <p:nvSpPr>
          <p:cNvPr id="3" name="Content Placeholder 2"/>
          <p:cNvSpPr>
            <a:spLocks noGrp="1"/>
          </p:cNvSpPr>
          <p:nvPr>
            <p:ph idx="1"/>
          </p:nvPr>
        </p:nvSpPr>
        <p:spPr/>
        <p:txBody>
          <a:bodyPr/>
          <a:lstStyle/>
          <a:p>
            <a:r>
              <a:rPr lang="en-US" dirty="0"/>
              <a:t>Build a foundation</a:t>
            </a:r>
          </a:p>
          <a:p>
            <a:r>
              <a:rPr lang="en-US" dirty="0"/>
              <a:t>Muzzle Training. </a:t>
            </a:r>
          </a:p>
          <a:p>
            <a:r>
              <a:rPr lang="en-US" dirty="0"/>
              <a:t>Targeting scary things</a:t>
            </a:r>
          </a:p>
          <a:p>
            <a:r>
              <a:rPr lang="en-US" dirty="0"/>
              <a:t>Meet vet staff without vet care</a:t>
            </a:r>
          </a:p>
          <a:p>
            <a:r>
              <a:rPr lang="en-US" dirty="0"/>
              <a:t>Work on handling every day</a:t>
            </a:r>
          </a:p>
          <a:p>
            <a:pPr lvl="1"/>
            <a:r>
              <a:rPr lang="en-US" dirty="0"/>
              <a:t>Touching feet, face, hind end.</a:t>
            </a:r>
          </a:p>
          <a:p>
            <a:pPr lvl="1"/>
            <a:r>
              <a:rPr lang="en-US" dirty="0"/>
              <a:t>Reward the handling!</a:t>
            </a:r>
          </a:p>
          <a:p>
            <a:pPr marL="457200" lvl="1" indent="0">
              <a:buNone/>
            </a:pPr>
            <a:endParaRPr lang="en-US" dirty="0"/>
          </a:p>
          <a:p>
            <a:pPr marL="457200" lvl="1" indent="0">
              <a:buNone/>
            </a:pPr>
            <a:endParaRPr lang="en-US" dirty="0"/>
          </a:p>
          <a:p>
            <a:pPr lvl="1">
              <a:buFont typeface="Arial" panose="020B0604020202020204" pitchFamily="34" charset="0"/>
              <a:buChar char="•"/>
            </a:pPr>
            <a:endParaRPr lang="en-US" dirty="0"/>
          </a:p>
        </p:txBody>
      </p:sp>
    </p:spTree>
    <p:extLst>
      <p:ext uri="{BB962C8B-B14F-4D97-AF65-F5344CB8AC3E}">
        <p14:creationId xmlns:p14="http://schemas.microsoft.com/office/powerpoint/2010/main" val="40743684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Muzzle Training</a:t>
            </a:r>
          </a:p>
        </p:txBody>
      </p:sp>
      <p:sp>
        <p:nvSpPr>
          <p:cNvPr id="3" name="Content Placeholder 2"/>
          <p:cNvSpPr>
            <a:spLocks noGrp="1"/>
          </p:cNvSpPr>
          <p:nvPr>
            <p:ph idx="1"/>
          </p:nvPr>
        </p:nvSpPr>
        <p:spPr/>
        <p:txBody>
          <a:bodyPr/>
          <a:lstStyle/>
          <a:p>
            <a:r>
              <a:rPr lang="en-US" dirty="0"/>
              <a:t>Often the muzzle is more stressful than the exam or treatment being performed</a:t>
            </a:r>
          </a:p>
          <a:p>
            <a:r>
              <a:rPr lang="en-US" dirty="0"/>
              <a:t>Teaching a dog to tolerate a muzzle BEFORE stressful handling will make things easier for everyone.</a:t>
            </a:r>
          </a:p>
          <a:p>
            <a:r>
              <a:rPr lang="en-US" dirty="0"/>
              <a:t>Make it a game!</a:t>
            </a:r>
          </a:p>
          <a:p>
            <a:r>
              <a:rPr lang="en-US" dirty="0"/>
              <a:t>Have “caution” dogs already wearing a muzzle when entering exam rooms</a:t>
            </a:r>
          </a:p>
        </p:txBody>
      </p:sp>
    </p:spTree>
    <p:extLst>
      <p:ext uri="{BB962C8B-B14F-4D97-AF65-F5344CB8AC3E}">
        <p14:creationId xmlns:p14="http://schemas.microsoft.com/office/powerpoint/2010/main" val="4422071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BF58EFE6-A845-4B34-86EB-9FBC8F5FD6FA}"/>
              </a:ext>
            </a:extLst>
          </p:cNvPr>
          <p:cNvPicPr/>
          <p:nvPr/>
        </p:nvPicPr>
        <p:blipFill>
          <a:blip r:embed="rId2" cstate="print"/>
          <a:srcRect/>
          <a:stretch>
            <a:fillRect/>
          </a:stretch>
        </p:blipFill>
        <p:spPr bwMode="auto">
          <a:xfrm>
            <a:off x="6633524" y="4634878"/>
            <a:ext cx="2271106" cy="2007844"/>
          </a:xfrm>
          <a:prstGeom prst="rect">
            <a:avLst/>
          </a:prstGeom>
          <a:noFill/>
          <a:ln w="9525">
            <a:noFill/>
            <a:miter lim="800000"/>
            <a:headEnd/>
            <a:tailEnd/>
          </a:ln>
        </p:spPr>
      </p:pic>
      <p:sp>
        <p:nvSpPr>
          <p:cNvPr id="3" name="Title 2"/>
          <p:cNvSpPr>
            <a:spLocks noGrp="1"/>
          </p:cNvSpPr>
          <p:nvPr>
            <p:ph type="title"/>
          </p:nvPr>
        </p:nvSpPr>
        <p:spPr/>
        <p:txBody>
          <a:bodyPr/>
          <a:lstStyle/>
          <a:p>
            <a:r>
              <a:rPr lang="en-US" dirty="0"/>
              <a:t>PupPartners ™ Shelter Package</a:t>
            </a:r>
          </a:p>
        </p:txBody>
      </p:sp>
      <p:pic>
        <p:nvPicPr>
          <p:cNvPr id="6" name="Picture 5" descr="A group of brown and white dog standing in the grass&#10;&#10;Description generated with high confidence">
            <a:extLst>
              <a:ext uri="{FF2B5EF4-FFF2-40B4-BE49-F238E27FC236}">
                <a16:creationId xmlns:a16="http://schemas.microsoft.com/office/drawing/2014/main" id="{6F60F540-8848-472A-9255-5BFBF2B0BB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3276600"/>
            <a:ext cx="2362200" cy="2362200"/>
          </a:xfrm>
          <a:prstGeom prst="rect">
            <a:avLst/>
          </a:prstGeom>
        </p:spPr>
      </p:pic>
      <p:pic>
        <p:nvPicPr>
          <p:cNvPr id="8" name="Picture 7">
            <a:extLst>
              <a:ext uri="{FF2B5EF4-FFF2-40B4-BE49-F238E27FC236}">
                <a16:creationId xmlns:a16="http://schemas.microsoft.com/office/drawing/2014/main" id="{30651263-B4EB-4403-97C2-25C44CEECBC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2209800" y="2743200"/>
            <a:ext cx="2181578" cy="1460395"/>
          </a:xfrm>
          <a:prstGeom prst="rect">
            <a:avLst/>
          </a:prstGeom>
        </p:spPr>
      </p:pic>
      <p:pic>
        <p:nvPicPr>
          <p:cNvPr id="10" name="Picture 9" descr="A person holding a dog in a room&#10;&#10;Description generated with very high confidence">
            <a:extLst>
              <a:ext uri="{FF2B5EF4-FFF2-40B4-BE49-F238E27FC236}">
                <a16:creationId xmlns:a16="http://schemas.microsoft.com/office/drawing/2014/main" id="{3D904648-BD45-4F09-838D-C67683B9849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53000" y="2743200"/>
            <a:ext cx="2467713" cy="2743200"/>
          </a:xfrm>
          <a:prstGeom prst="rect">
            <a:avLst/>
          </a:prstGeom>
        </p:spPr>
      </p:pic>
      <p:pic>
        <p:nvPicPr>
          <p:cNvPr id="12" name="Picture 11" descr="A picture containing indoor, wall&#10;&#10;Description generated with very high confidence">
            <a:extLst>
              <a:ext uri="{FF2B5EF4-FFF2-40B4-BE49-F238E27FC236}">
                <a16:creationId xmlns:a16="http://schemas.microsoft.com/office/drawing/2014/main" id="{FD022AFC-2018-4FB7-A534-71A7482FC30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3438525" y="4143375"/>
            <a:ext cx="2362200" cy="1771650"/>
          </a:xfrm>
          <a:prstGeom prst="rect">
            <a:avLst/>
          </a:prstGeom>
        </p:spPr>
      </p:pic>
      <p:pic>
        <p:nvPicPr>
          <p:cNvPr id="14" name="Picture 13" descr="A group of people posing for the camera&#10;&#10;Description generated with very high confidence">
            <a:extLst>
              <a:ext uri="{FF2B5EF4-FFF2-40B4-BE49-F238E27FC236}">
                <a16:creationId xmlns:a16="http://schemas.microsoft.com/office/drawing/2014/main" id="{40F63F26-450D-4288-A5B4-54FEAAF00F7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66800" y="4813300"/>
            <a:ext cx="2895600" cy="1930400"/>
          </a:xfrm>
          <a:prstGeom prst="rect">
            <a:avLst/>
          </a:prstGeom>
        </p:spPr>
      </p:pic>
    </p:spTree>
    <p:extLst>
      <p:ext uri="{BB962C8B-B14F-4D97-AF65-F5344CB8AC3E}">
        <p14:creationId xmlns:p14="http://schemas.microsoft.com/office/powerpoint/2010/main" val="15316086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PupPartners ™</a:t>
            </a:r>
          </a:p>
        </p:txBody>
      </p:sp>
      <p:sp>
        <p:nvSpPr>
          <p:cNvPr id="3" name="Content Placeholder 2"/>
          <p:cNvSpPr>
            <a:spLocks noGrp="1"/>
          </p:cNvSpPr>
          <p:nvPr>
            <p:ph sz="quarter" idx="1"/>
          </p:nvPr>
        </p:nvSpPr>
        <p:spPr/>
        <p:txBody>
          <a:bodyPr/>
          <a:lstStyle/>
          <a:p>
            <a:r>
              <a:rPr lang="en-US" dirty="0"/>
              <a:t>Comprehensive set of tools to assist in the set up of new shelters or improvement of existing shelters</a:t>
            </a:r>
          </a:p>
          <a:p>
            <a:pPr lvl="1"/>
            <a:r>
              <a:rPr lang="en-US" dirty="0"/>
              <a:t>Important forms – intake, surrender etc.</a:t>
            </a:r>
          </a:p>
          <a:p>
            <a:pPr lvl="1"/>
            <a:r>
              <a:rPr lang="en-US" dirty="0"/>
              <a:t>Behavior questionnaire for dogs</a:t>
            </a:r>
          </a:p>
          <a:p>
            <a:pPr lvl="1"/>
            <a:r>
              <a:rPr lang="en-US" dirty="0"/>
              <a:t>Information questionnaire for potential adopters</a:t>
            </a:r>
          </a:p>
          <a:p>
            <a:pPr lvl="1"/>
            <a:r>
              <a:rPr lang="en-US" dirty="0"/>
              <a:t>Objective color matching system</a:t>
            </a:r>
          </a:p>
          <a:p>
            <a:pPr lvl="1"/>
            <a:r>
              <a:rPr lang="en-US" dirty="0"/>
              <a:t>ACCESS database template for data tracking</a:t>
            </a:r>
          </a:p>
          <a:p>
            <a:pPr lvl="1"/>
            <a:r>
              <a:rPr lang="en-US" dirty="0"/>
              <a:t>Behavior modification protocols</a:t>
            </a:r>
          </a:p>
          <a:p>
            <a:pPr lvl="1"/>
            <a:r>
              <a:rPr lang="en-US" dirty="0"/>
              <a:t>Behavior Modification and Training Academy program</a:t>
            </a:r>
          </a:p>
          <a:p>
            <a:pPr lvl="1"/>
            <a:endParaRPr lang="en-US" dirty="0"/>
          </a:p>
          <a:p>
            <a:endParaRPr lang="en-US" dirty="0"/>
          </a:p>
        </p:txBody>
      </p:sp>
    </p:spTree>
    <p:extLst>
      <p:ext uri="{BB962C8B-B14F-4D97-AF65-F5344CB8AC3E}">
        <p14:creationId xmlns:p14="http://schemas.microsoft.com/office/powerpoint/2010/main" val="34666861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Adopter Questionnaire</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0" y="1905000"/>
            <a:ext cx="5657850" cy="42353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948698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Dog Questionnaire</a:t>
            </a:r>
          </a:p>
        </p:txBody>
      </p:sp>
      <p:pic>
        <p:nvPicPr>
          <p:cNvPr id="3" name="Picture 2"/>
          <p:cNvPicPr/>
          <p:nvPr/>
        </p:nvPicPr>
        <p:blipFill>
          <a:blip r:embed="rId2" cstate="print"/>
          <a:srcRect/>
          <a:stretch>
            <a:fillRect/>
          </a:stretch>
        </p:blipFill>
        <p:spPr bwMode="auto">
          <a:xfrm>
            <a:off x="1524000" y="1840402"/>
            <a:ext cx="6162040" cy="4234815"/>
          </a:xfrm>
          <a:prstGeom prst="rect">
            <a:avLst/>
          </a:prstGeom>
          <a:noFill/>
          <a:ln w="9525">
            <a:noFill/>
            <a:miter lim="800000"/>
            <a:headEnd/>
            <a:tailEnd/>
          </a:ln>
        </p:spPr>
      </p:pic>
    </p:spTree>
    <p:extLst>
      <p:ext uri="{BB962C8B-B14F-4D97-AF65-F5344CB8AC3E}">
        <p14:creationId xmlns:p14="http://schemas.microsoft.com/office/powerpoint/2010/main" val="3700164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0" y="2574840"/>
            <a:ext cx="5543618" cy="3685915"/>
          </a:xfrm>
          <a:prstGeom prst="rect">
            <a:avLst/>
          </a:prstGeom>
        </p:spPr>
      </p:pic>
      <p:sp>
        <p:nvSpPr>
          <p:cNvPr id="3" name="Title 2"/>
          <p:cNvSpPr>
            <a:spLocks noGrp="1"/>
          </p:cNvSpPr>
          <p:nvPr>
            <p:ph type="title"/>
          </p:nvPr>
        </p:nvSpPr>
        <p:spPr/>
        <p:txBody>
          <a:bodyPr>
            <a:normAutofit fontScale="90000"/>
          </a:bodyPr>
          <a:lstStyle/>
          <a:p>
            <a:r>
              <a:rPr lang="en-US" dirty="0"/>
              <a:t>      </a:t>
            </a:r>
            <a:r>
              <a:rPr lang="en-US" sz="6600" dirty="0"/>
              <a:t>WELCOME!</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683" y="2725894"/>
            <a:ext cx="2823102" cy="1877363"/>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00" y="5015943"/>
            <a:ext cx="2521306" cy="167640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85470" y="914400"/>
            <a:ext cx="2596744" cy="2591561"/>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06976" y="4188941"/>
            <a:ext cx="2679357" cy="2478405"/>
          </a:xfrm>
          <a:prstGeom prst="rect">
            <a:avLst/>
          </a:prstGeom>
        </p:spPr>
      </p:pic>
      <p:pic>
        <p:nvPicPr>
          <p:cNvPr id="1026" name="Picture 2" descr="E:\Ricky_Mug.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1000" y="381000"/>
            <a:ext cx="1797729" cy="1937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9152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Color Matching System</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28813" y="1981200"/>
            <a:ext cx="5286375" cy="4295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407353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Behavior Protocols</a:t>
            </a: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8400" y="1981200"/>
            <a:ext cx="4476750" cy="39880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335263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Behavior Modification and Training Academy</a:t>
            </a: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 y="1752600"/>
            <a:ext cx="7830348" cy="4695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048800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PupPartners ™ S.P.I.R.I.T. Program</a:t>
            </a:r>
          </a:p>
        </p:txBody>
      </p:sp>
      <p:pic>
        <p:nvPicPr>
          <p:cNvPr id="5" name="Picture 4">
            <a:extLst>
              <a:ext uri="{FF2B5EF4-FFF2-40B4-BE49-F238E27FC236}">
                <a16:creationId xmlns:a16="http://schemas.microsoft.com/office/drawing/2014/main" id="{4C0F91F6-4313-4D50-9E98-F4C495A15D62}"/>
              </a:ext>
            </a:extLst>
          </p:cNvPr>
          <p:cNvPicPr>
            <a:picLocks noChangeAspect="1"/>
          </p:cNvPicPr>
          <p:nvPr/>
        </p:nvPicPr>
        <p:blipFill>
          <a:blip r:embed="rId2"/>
          <a:stretch>
            <a:fillRect/>
          </a:stretch>
        </p:blipFill>
        <p:spPr>
          <a:xfrm>
            <a:off x="2438400" y="3657600"/>
            <a:ext cx="4237495" cy="2590800"/>
          </a:xfrm>
          <a:prstGeom prst="rect">
            <a:avLst/>
          </a:prstGeom>
        </p:spPr>
      </p:pic>
      <p:sp>
        <p:nvSpPr>
          <p:cNvPr id="6" name="Rectangle 5">
            <a:extLst>
              <a:ext uri="{FF2B5EF4-FFF2-40B4-BE49-F238E27FC236}">
                <a16:creationId xmlns:a16="http://schemas.microsoft.com/office/drawing/2014/main" id="{00DD08C0-BBD1-41D7-B1E3-08A6DA2475CC}"/>
              </a:ext>
            </a:extLst>
          </p:cNvPr>
          <p:cNvSpPr/>
          <p:nvPr/>
        </p:nvSpPr>
        <p:spPr>
          <a:xfrm>
            <a:off x="1600200" y="2743200"/>
            <a:ext cx="6400150" cy="461665"/>
          </a:xfrm>
          <a:prstGeom prst="rect">
            <a:avLst/>
          </a:prstGeom>
        </p:spPr>
        <p:txBody>
          <a:bodyPr wrap="none">
            <a:spAutoFit/>
          </a:bodyPr>
          <a:lstStyle/>
          <a:p>
            <a:r>
              <a:rPr lang="en-US" sz="2400" dirty="0"/>
              <a:t>Shelter Pups &amp; Inmate Rehabilitation &amp; Integration</a:t>
            </a:r>
          </a:p>
        </p:txBody>
      </p:sp>
    </p:spTree>
    <p:extLst>
      <p:ext uri="{BB962C8B-B14F-4D97-AF65-F5344CB8AC3E}">
        <p14:creationId xmlns:p14="http://schemas.microsoft.com/office/powerpoint/2010/main" val="27685554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Enrichment</a:t>
            </a:r>
          </a:p>
        </p:txBody>
      </p:sp>
      <p:pic>
        <p:nvPicPr>
          <p:cNvPr id="4" name="Picture 3" descr="DSC_0088.JPG"/>
          <p:cNvPicPr/>
          <p:nvPr/>
        </p:nvPicPr>
        <p:blipFill>
          <a:blip r:embed="rId2" cstate="print"/>
          <a:stretch>
            <a:fillRect/>
          </a:stretch>
        </p:blipFill>
        <p:spPr>
          <a:xfrm>
            <a:off x="1400174" y="2743200"/>
            <a:ext cx="4924426" cy="3886200"/>
          </a:xfrm>
          <a:prstGeom prst="rect">
            <a:avLst/>
          </a:prstGeom>
        </p:spPr>
      </p:pic>
    </p:spTree>
    <p:extLst>
      <p:ext uri="{BB962C8B-B14F-4D97-AF65-F5344CB8AC3E}">
        <p14:creationId xmlns:p14="http://schemas.microsoft.com/office/powerpoint/2010/main" val="14836006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Importance of enrichment</a:t>
            </a:r>
          </a:p>
        </p:txBody>
      </p:sp>
      <p:sp>
        <p:nvSpPr>
          <p:cNvPr id="3" name="Content Placeholder 2"/>
          <p:cNvSpPr>
            <a:spLocks noGrp="1"/>
          </p:cNvSpPr>
          <p:nvPr>
            <p:ph sz="quarter" idx="1"/>
          </p:nvPr>
        </p:nvSpPr>
        <p:spPr/>
        <p:txBody>
          <a:bodyPr>
            <a:normAutofit fontScale="70000" lnSpcReduction="20000"/>
          </a:bodyPr>
          <a:lstStyle/>
          <a:p>
            <a:pPr lvl="0"/>
            <a:r>
              <a:rPr lang="en-US" dirty="0"/>
              <a:t>Stress begins as soon as the animal is placed in the shelter and doesn’t completely end until the animal is adopted</a:t>
            </a:r>
          </a:p>
          <a:p>
            <a:pPr lvl="0"/>
            <a:r>
              <a:rPr lang="en-US" dirty="0"/>
              <a:t>Stress is a huge factor in the health of both animals and </a:t>
            </a:r>
            <a:r>
              <a:rPr lang="en-US" i="1" dirty="0"/>
              <a:t>humans-</a:t>
            </a:r>
            <a:r>
              <a:rPr lang="en-US" dirty="0"/>
              <a:t>How do you alleviate your stress? EX: Vacation, reading, relaxing, walking </a:t>
            </a:r>
          </a:p>
          <a:p>
            <a:pPr lvl="0"/>
            <a:r>
              <a:rPr lang="en-US" dirty="0"/>
              <a:t>Stressed animals are harder to adopt</a:t>
            </a:r>
          </a:p>
          <a:p>
            <a:pPr lvl="0"/>
            <a:r>
              <a:rPr lang="en-US" dirty="0"/>
              <a:t>Stressed animals show more aggression </a:t>
            </a:r>
            <a:r>
              <a:rPr lang="en-US" i="1" dirty="0"/>
              <a:t>even</a:t>
            </a:r>
            <a:r>
              <a:rPr lang="en-US" dirty="0"/>
              <a:t> if they were not aggressive when entering the shelter-</a:t>
            </a:r>
          </a:p>
          <a:p>
            <a:pPr lvl="0"/>
            <a:r>
              <a:rPr lang="en-US" dirty="0"/>
              <a:t>Stress results in placing an animal into a heightened survival mode and the </a:t>
            </a:r>
            <a:r>
              <a:rPr lang="en-US" i="1" dirty="0"/>
              <a:t>Fight or Flight </a:t>
            </a:r>
            <a:r>
              <a:rPr lang="en-US" dirty="0"/>
              <a:t>behaviors start to appear-  </a:t>
            </a:r>
          </a:p>
          <a:p>
            <a:pPr lvl="0"/>
            <a:r>
              <a:rPr lang="en-US" dirty="0"/>
              <a:t>All living creatures have this instinct in them including humans.</a:t>
            </a:r>
          </a:p>
          <a:p>
            <a:pPr lvl="0"/>
            <a:r>
              <a:rPr lang="en-US" dirty="0"/>
              <a:t>If we didn’t have the fight of flight mode, we would die. Its that simple.</a:t>
            </a:r>
          </a:p>
          <a:p>
            <a:pPr lvl="0"/>
            <a:r>
              <a:rPr lang="en-US" b="1" dirty="0"/>
              <a:t>SIGNS OF STRESS SHOULD NOT BE IGNORED.. it affects both training and adoptability.. </a:t>
            </a:r>
            <a:endParaRPr lang="en-US" dirty="0"/>
          </a:p>
          <a:p>
            <a:endParaRPr lang="en-US" dirty="0"/>
          </a:p>
        </p:txBody>
      </p:sp>
    </p:spTree>
    <p:extLst>
      <p:ext uri="{BB962C8B-B14F-4D97-AF65-F5344CB8AC3E}">
        <p14:creationId xmlns:p14="http://schemas.microsoft.com/office/powerpoint/2010/main" val="12895122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Causes of stress in shelters</a:t>
            </a:r>
          </a:p>
        </p:txBody>
      </p:sp>
      <p:sp>
        <p:nvSpPr>
          <p:cNvPr id="3" name="Content Placeholder 2"/>
          <p:cNvSpPr>
            <a:spLocks noGrp="1"/>
          </p:cNvSpPr>
          <p:nvPr>
            <p:ph sz="quarter" idx="1"/>
          </p:nvPr>
        </p:nvSpPr>
        <p:spPr/>
        <p:txBody>
          <a:bodyPr>
            <a:normAutofit/>
          </a:bodyPr>
          <a:lstStyle/>
          <a:p>
            <a:r>
              <a:rPr lang="en-US" dirty="0"/>
              <a:t>Imagine this…you’ve spent the last 3 years, 8 years, 12 years, living with your family. Enjoying life. Happy. Then one day you go for a car ride and end up being forced into strangers hands, led into a 6’x10’ cage(if your lucky) where it is so deafening loud, cold, wet, and every dog around you acts like they want to kill you. Your confused. Scared. Shaking. And you wonder….how long will this last?   </a:t>
            </a:r>
          </a:p>
          <a:p>
            <a:endParaRPr lang="en-US" dirty="0"/>
          </a:p>
        </p:txBody>
      </p:sp>
    </p:spTree>
    <p:extLst>
      <p:ext uri="{BB962C8B-B14F-4D97-AF65-F5344CB8AC3E}">
        <p14:creationId xmlns:p14="http://schemas.microsoft.com/office/powerpoint/2010/main" val="13610854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Stress in shelters (continued)</a:t>
            </a:r>
          </a:p>
        </p:txBody>
      </p:sp>
      <p:sp>
        <p:nvSpPr>
          <p:cNvPr id="3" name="Content Placeholder 2"/>
          <p:cNvSpPr>
            <a:spLocks noGrp="1"/>
          </p:cNvSpPr>
          <p:nvPr>
            <p:ph sz="quarter" idx="1"/>
          </p:nvPr>
        </p:nvSpPr>
        <p:spPr/>
        <p:txBody>
          <a:bodyPr>
            <a:normAutofit fontScale="85000" lnSpcReduction="20000"/>
          </a:bodyPr>
          <a:lstStyle/>
          <a:p>
            <a:pPr lvl="0"/>
            <a:r>
              <a:rPr lang="en-US" dirty="0"/>
              <a:t>Scary environment</a:t>
            </a:r>
          </a:p>
          <a:p>
            <a:pPr lvl="0"/>
            <a:r>
              <a:rPr lang="en-US" dirty="0"/>
              <a:t>Separated from your family</a:t>
            </a:r>
          </a:p>
          <a:p>
            <a:pPr lvl="0"/>
            <a:r>
              <a:rPr lang="en-US" dirty="0"/>
              <a:t>Not sure how long you will be here</a:t>
            </a:r>
          </a:p>
          <a:p>
            <a:pPr lvl="0"/>
            <a:r>
              <a:rPr lang="en-US" dirty="0"/>
              <a:t>Loud</a:t>
            </a:r>
          </a:p>
          <a:p>
            <a:pPr lvl="0"/>
            <a:r>
              <a:rPr lang="en-US" dirty="0"/>
              <a:t>Damp</a:t>
            </a:r>
          </a:p>
          <a:p>
            <a:pPr lvl="0"/>
            <a:r>
              <a:rPr lang="en-US" dirty="0"/>
              <a:t>Barking dogs</a:t>
            </a:r>
          </a:p>
          <a:p>
            <a:pPr lvl="0"/>
            <a:r>
              <a:rPr lang="en-US" dirty="0"/>
              <a:t>People you don’t know</a:t>
            </a:r>
          </a:p>
          <a:p>
            <a:pPr lvl="0"/>
            <a:r>
              <a:rPr lang="en-US" dirty="0"/>
              <a:t>People you don’t know trying to touch you </a:t>
            </a:r>
          </a:p>
          <a:p>
            <a:pPr lvl="0"/>
            <a:r>
              <a:rPr lang="en-US" dirty="0"/>
              <a:t>Vet visit</a:t>
            </a:r>
          </a:p>
          <a:p>
            <a:pPr lvl="0"/>
            <a:r>
              <a:rPr lang="en-US" dirty="0"/>
              <a:t>Some days you don’t leave your run</a:t>
            </a:r>
          </a:p>
          <a:p>
            <a:pPr lvl="0"/>
            <a:r>
              <a:rPr lang="en-US" dirty="0"/>
              <a:t>No control over your environment</a:t>
            </a:r>
          </a:p>
          <a:p>
            <a:endParaRPr lang="en-US" dirty="0"/>
          </a:p>
        </p:txBody>
      </p:sp>
    </p:spTree>
    <p:extLst>
      <p:ext uri="{BB962C8B-B14F-4D97-AF65-F5344CB8AC3E}">
        <p14:creationId xmlns:p14="http://schemas.microsoft.com/office/powerpoint/2010/main" val="1828216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Signs of stress</a:t>
            </a:r>
          </a:p>
        </p:txBody>
      </p:sp>
      <p:sp>
        <p:nvSpPr>
          <p:cNvPr id="3" name="Content Placeholder 2"/>
          <p:cNvSpPr>
            <a:spLocks noGrp="1"/>
          </p:cNvSpPr>
          <p:nvPr>
            <p:ph sz="quarter" idx="1"/>
          </p:nvPr>
        </p:nvSpPr>
        <p:spPr/>
        <p:txBody>
          <a:bodyPr>
            <a:normAutofit fontScale="77500" lnSpcReduction="20000"/>
          </a:bodyPr>
          <a:lstStyle/>
          <a:p>
            <a:pPr lvl="0"/>
            <a:r>
              <a:rPr lang="en-US" dirty="0"/>
              <a:t>Pacing</a:t>
            </a:r>
          </a:p>
          <a:p>
            <a:pPr lvl="0"/>
            <a:r>
              <a:rPr lang="en-US" dirty="0"/>
              <a:t>Spinning</a:t>
            </a:r>
          </a:p>
          <a:p>
            <a:pPr lvl="0"/>
            <a:r>
              <a:rPr lang="en-US" dirty="0"/>
              <a:t>Excessive jumping- In an attempt to control environment</a:t>
            </a:r>
          </a:p>
          <a:p>
            <a:pPr lvl="0"/>
            <a:r>
              <a:rPr lang="en-US" dirty="0"/>
              <a:t>Excessive barking- In an attempt to control environment</a:t>
            </a:r>
          </a:p>
          <a:p>
            <a:pPr lvl="0"/>
            <a:r>
              <a:rPr lang="en-US" dirty="0"/>
              <a:t>Panting-When not related to exercise or heat</a:t>
            </a:r>
          </a:p>
          <a:p>
            <a:pPr lvl="0"/>
            <a:r>
              <a:rPr lang="en-US" dirty="0"/>
              <a:t>Drooling-When not related to exercise or heat</a:t>
            </a:r>
          </a:p>
          <a:p>
            <a:pPr lvl="0"/>
            <a:r>
              <a:rPr lang="en-US" dirty="0"/>
              <a:t>Excessive drinking-</a:t>
            </a:r>
          </a:p>
          <a:p>
            <a:pPr lvl="0"/>
            <a:r>
              <a:rPr lang="en-US" dirty="0"/>
              <a:t>Increased aggression- In an attempt to control environment</a:t>
            </a:r>
          </a:p>
          <a:p>
            <a:pPr lvl="0"/>
            <a:r>
              <a:rPr lang="en-US" dirty="0"/>
              <a:t>Decreased activity-Depressed</a:t>
            </a:r>
          </a:p>
          <a:p>
            <a:pPr lvl="0"/>
            <a:r>
              <a:rPr lang="en-US" dirty="0"/>
              <a:t>Decreased appetite- Too stressed to eat when not due to illness</a:t>
            </a:r>
          </a:p>
          <a:p>
            <a:pPr lvl="0"/>
            <a:r>
              <a:rPr lang="en-US" dirty="0"/>
              <a:t>Shaking- When not due to illness or cold</a:t>
            </a:r>
          </a:p>
        </p:txBody>
      </p:sp>
    </p:spTree>
    <p:extLst>
      <p:ext uri="{BB962C8B-B14F-4D97-AF65-F5344CB8AC3E}">
        <p14:creationId xmlns:p14="http://schemas.microsoft.com/office/powerpoint/2010/main" val="37293631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Signs of stress (continued)</a:t>
            </a:r>
          </a:p>
        </p:txBody>
      </p:sp>
      <p:sp>
        <p:nvSpPr>
          <p:cNvPr id="3" name="Content Placeholder 2"/>
          <p:cNvSpPr>
            <a:spLocks noGrp="1"/>
          </p:cNvSpPr>
          <p:nvPr>
            <p:ph sz="quarter" idx="1"/>
          </p:nvPr>
        </p:nvSpPr>
        <p:spPr/>
        <p:txBody>
          <a:bodyPr>
            <a:normAutofit/>
          </a:bodyPr>
          <a:lstStyle/>
          <a:p>
            <a:r>
              <a:rPr lang="en-US" dirty="0"/>
              <a:t>Animals exhibiting stress behaviors are most likely trying to control their environment because they feel confined and unable to do what is necessary for their needs and for their survival. </a:t>
            </a:r>
          </a:p>
          <a:p>
            <a:endParaRPr lang="en-US" dirty="0"/>
          </a:p>
        </p:txBody>
      </p:sp>
    </p:spTree>
    <p:extLst>
      <p:ext uri="{BB962C8B-B14F-4D97-AF65-F5344CB8AC3E}">
        <p14:creationId xmlns:p14="http://schemas.microsoft.com/office/powerpoint/2010/main" val="1515589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Safety Message and Intros</a:t>
            </a:r>
          </a:p>
        </p:txBody>
      </p:sp>
      <p:pic>
        <p:nvPicPr>
          <p:cNvPr id="51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3276600"/>
            <a:ext cx="2438400" cy="2309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93181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we can do to help</a:t>
            </a:r>
          </a:p>
        </p:txBody>
      </p:sp>
      <p:sp>
        <p:nvSpPr>
          <p:cNvPr id="3" name="Content Placeholder 2"/>
          <p:cNvSpPr>
            <a:spLocks noGrp="1"/>
          </p:cNvSpPr>
          <p:nvPr>
            <p:ph sz="quarter" idx="1"/>
          </p:nvPr>
        </p:nvSpPr>
        <p:spPr/>
        <p:txBody>
          <a:bodyPr>
            <a:normAutofit/>
          </a:bodyPr>
          <a:lstStyle/>
          <a:p>
            <a:r>
              <a:rPr lang="en-US" dirty="0"/>
              <a:t>With limited staff and resources shelters often have to be creative in finding ways to develop a strong enrichment program. We love junk!! Water bottles can serve as make shift food dispensing toys, carpets on the walls as sound insulators, music a few hours of the day with lights off for down time, and using old sheets and blankets to make new tug toys are simple inexpensive ways to work with what you have available. </a:t>
            </a:r>
          </a:p>
          <a:p>
            <a:endParaRPr lang="en-US" dirty="0"/>
          </a:p>
        </p:txBody>
      </p:sp>
    </p:spTree>
    <p:extLst>
      <p:ext uri="{BB962C8B-B14F-4D97-AF65-F5344CB8AC3E}">
        <p14:creationId xmlns:p14="http://schemas.microsoft.com/office/powerpoint/2010/main" val="16893628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Enrichment ideas</a:t>
            </a:r>
          </a:p>
        </p:txBody>
      </p:sp>
      <p:sp>
        <p:nvSpPr>
          <p:cNvPr id="3" name="Content Placeholder 2"/>
          <p:cNvSpPr>
            <a:spLocks noGrp="1"/>
          </p:cNvSpPr>
          <p:nvPr>
            <p:ph sz="quarter" idx="1"/>
          </p:nvPr>
        </p:nvSpPr>
        <p:spPr/>
        <p:txBody>
          <a:bodyPr>
            <a:normAutofit fontScale="92500" lnSpcReduction="20000"/>
          </a:bodyPr>
          <a:lstStyle/>
          <a:p>
            <a:pPr lvl="0"/>
            <a:r>
              <a:rPr lang="en-US" dirty="0"/>
              <a:t>Volunteers and staff – We love them!!! </a:t>
            </a:r>
          </a:p>
          <a:p>
            <a:pPr lvl="0"/>
            <a:r>
              <a:rPr lang="en-US" dirty="0"/>
              <a:t>Develop an easy enrichment program that is done on a daily basis. More than just a walk.</a:t>
            </a:r>
          </a:p>
          <a:p>
            <a:pPr lvl="0"/>
            <a:r>
              <a:rPr lang="en-US" dirty="0"/>
              <a:t>Train!! Using R+ to train dogs you challenge their minds and help keep them from deteriorating</a:t>
            </a:r>
          </a:p>
          <a:p>
            <a:pPr lvl="0"/>
            <a:r>
              <a:rPr lang="en-US" dirty="0"/>
              <a:t>Quiet time. Play music (Through a dogs ears) for an hour and turn off the lights. </a:t>
            </a:r>
          </a:p>
          <a:p>
            <a:pPr lvl="0"/>
            <a:r>
              <a:rPr lang="en-US" dirty="0"/>
              <a:t>Stuffed/frozen kongs </a:t>
            </a:r>
          </a:p>
          <a:p>
            <a:pPr lvl="0"/>
            <a:r>
              <a:rPr lang="en-US" dirty="0"/>
              <a:t>Food dispensing toys- working for their food ignites their problem solving skills and keeps them from deteriorating</a:t>
            </a:r>
          </a:p>
          <a:p>
            <a:endParaRPr lang="en-US" dirty="0"/>
          </a:p>
        </p:txBody>
      </p:sp>
    </p:spTree>
    <p:extLst>
      <p:ext uri="{BB962C8B-B14F-4D97-AF65-F5344CB8AC3E}">
        <p14:creationId xmlns:p14="http://schemas.microsoft.com/office/powerpoint/2010/main" val="13884379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enrichment ideas!</a:t>
            </a:r>
          </a:p>
        </p:txBody>
      </p:sp>
      <p:sp>
        <p:nvSpPr>
          <p:cNvPr id="3" name="Content Placeholder 2"/>
          <p:cNvSpPr>
            <a:spLocks noGrp="1"/>
          </p:cNvSpPr>
          <p:nvPr>
            <p:ph sz="quarter" idx="1"/>
          </p:nvPr>
        </p:nvSpPr>
        <p:spPr/>
        <p:txBody>
          <a:bodyPr>
            <a:normAutofit fontScale="92500" lnSpcReduction="20000"/>
          </a:bodyPr>
          <a:lstStyle/>
          <a:p>
            <a:pPr lvl="0"/>
            <a:r>
              <a:rPr lang="en-US" dirty="0"/>
              <a:t>Give each animal something good when they return to their runs so returning doesn’t mean you leave and the fun is over. Make their runs a positive place to be.</a:t>
            </a:r>
          </a:p>
          <a:p>
            <a:pPr lvl="0"/>
            <a:r>
              <a:rPr lang="en-US" dirty="0"/>
              <a:t>Sit in’s-siting in with a dog or cat just spending time with them even if it’s only 5minutes can mean the difference between a good day and a bad day. A lot of the time we spend walking or training but we never spend time petting and/or just allowing the dog to sit next to you. </a:t>
            </a:r>
          </a:p>
          <a:p>
            <a:pPr lvl="0"/>
            <a:r>
              <a:rPr lang="en-US" dirty="0"/>
              <a:t>Think about your own pets, what do they get on a day to day basis that shelter dogs do not get? Your time and attention is one thing that most dogs living in shelter rarely experience enough of. </a:t>
            </a:r>
          </a:p>
          <a:p>
            <a:endParaRPr lang="en-US" dirty="0"/>
          </a:p>
        </p:txBody>
      </p:sp>
    </p:spTree>
    <p:extLst>
      <p:ext uri="{BB962C8B-B14F-4D97-AF65-F5344CB8AC3E}">
        <p14:creationId xmlns:p14="http://schemas.microsoft.com/office/powerpoint/2010/main" val="40269159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Enrichment schedules</a:t>
            </a:r>
          </a:p>
        </p:txBody>
      </p:sp>
      <p:pic>
        <p:nvPicPr>
          <p:cNvPr id="3" name="Picture 2" descr="bmt board.JPG"/>
          <p:cNvPicPr/>
          <p:nvPr/>
        </p:nvPicPr>
        <p:blipFill>
          <a:blip r:embed="rId3" cstate="print"/>
          <a:stretch>
            <a:fillRect/>
          </a:stretch>
        </p:blipFill>
        <p:spPr>
          <a:xfrm>
            <a:off x="609600" y="1828800"/>
            <a:ext cx="3352800" cy="2971800"/>
          </a:xfrm>
          <a:prstGeom prst="rect">
            <a:avLst/>
          </a:prstGeom>
        </p:spPr>
      </p:pic>
      <p:pic>
        <p:nvPicPr>
          <p:cNvPr id="4" name="Picture 3" descr="enrichment board.JPG"/>
          <p:cNvPicPr/>
          <p:nvPr/>
        </p:nvPicPr>
        <p:blipFill>
          <a:blip r:embed="rId4" cstate="print"/>
          <a:stretch>
            <a:fillRect/>
          </a:stretch>
        </p:blipFill>
        <p:spPr>
          <a:xfrm>
            <a:off x="2819400" y="3657600"/>
            <a:ext cx="3733800" cy="2971800"/>
          </a:xfrm>
          <a:prstGeom prst="rect">
            <a:avLst/>
          </a:prstGeom>
        </p:spPr>
      </p:pic>
      <p:pic>
        <p:nvPicPr>
          <p:cNvPr id="5" name="Picture 4" descr="walkingboard.JPG"/>
          <p:cNvPicPr/>
          <p:nvPr/>
        </p:nvPicPr>
        <p:blipFill>
          <a:blip r:embed="rId5" cstate="print"/>
          <a:stretch>
            <a:fillRect/>
          </a:stretch>
        </p:blipFill>
        <p:spPr>
          <a:xfrm>
            <a:off x="5257800" y="1802027"/>
            <a:ext cx="3609975" cy="2707005"/>
          </a:xfrm>
          <a:prstGeom prst="rect">
            <a:avLst/>
          </a:prstGeom>
        </p:spPr>
      </p:pic>
    </p:spTree>
    <p:extLst>
      <p:ext uri="{BB962C8B-B14F-4D97-AF65-F5344CB8AC3E}">
        <p14:creationId xmlns:p14="http://schemas.microsoft.com/office/powerpoint/2010/main" val="34073416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Enrichment rocks!</a:t>
            </a:r>
          </a:p>
        </p:txBody>
      </p:sp>
      <p:pic>
        <p:nvPicPr>
          <p:cNvPr id="3" name="Picture 2" descr="DSC_0689.JPG"/>
          <p:cNvPicPr/>
          <p:nvPr/>
        </p:nvPicPr>
        <p:blipFill>
          <a:blip r:embed="rId2" cstate="print"/>
          <a:stretch>
            <a:fillRect/>
          </a:stretch>
        </p:blipFill>
        <p:spPr>
          <a:xfrm>
            <a:off x="609600" y="1676400"/>
            <a:ext cx="4267200" cy="3048000"/>
          </a:xfrm>
          <a:prstGeom prst="rect">
            <a:avLst/>
          </a:prstGeom>
        </p:spPr>
      </p:pic>
      <p:pic>
        <p:nvPicPr>
          <p:cNvPr id="4" name="Picture 3" descr="sally1 (11).JPG"/>
          <p:cNvPicPr/>
          <p:nvPr/>
        </p:nvPicPr>
        <p:blipFill>
          <a:blip r:embed="rId3" cstate="print"/>
          <a:stretch>
            <a:fillRect/>
          </a:stretch>
        </p:blipFill>
        <p:spPr>
          <a:xfrm>
            <a:off x="4300150" y="3352800"/>
            <a:ext cx="4310449" cy="3352800"/>
          </a:xfrm>
          <a:prstGeom prst="rect">
            <a:avLst/>
          </a:prstGeom>
        </p:spPr>
      </p:pic>
    </p:spTree>
    <p:extLst>
      <p:ext uri="{BB962C8B-B14F-4D97-AF65-F5344CB8AC3E}">
        <p14:creationId xmlns:p14="http://schemas.microsoft.com/office/powerpoint/2010/main" val="13350994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pPr algn="ctr"/>
            <a:r>
              <a:rPr lang="en-US" dirty="0"/>
              <a:t>Thank you for joining us today. </a:t>
            </a:r>
          </a:p>
          <a:p>
            <a:pPr algn="ctr"/>
            <a:r>
              <a:rPr lang="en-US" dirty="0"/>
              <a:t>We look forward to working with you in the future!</a:t>
            </a:r>
          </a:p>
        </p:txBody>
      </p:sp>
      <p:sp>
        <p:nvSpPr>
          <p:cNvPr id="3" name="Title 2"/>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3831833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Introductions</a:t>
            </a:r>
          </a:p>
        </p:txBody>
      </p:sp>
      <p:sp>
        <p:nvSpPr>
          <p:cNvPr id="3" name="Content Placeholder 2"/>
          <p:cNvSpPr>
            <a:spLocks noGrp="1"/>
          </p:cNvSpPr>
          <p:nvPr>
            <p:ph sz="quarter" idx="1"/>
          </p:nvPr>
        </p:nvSpPr>
        <p:spPr/>
        <p:txBody>
          <a:bodyPr/>
          <a:lstStyle/>
          <a:p>
            <a:r>
              <a:rPr lang="en-US" dirty="0"/>
              <a:t>Constance Dwyer, CABC</a:t>
            </a:r>
          </a:p>
          <a:p>
            <a:pPr lvl="1"/>
            <a:r>
              <a:rPr lang="en-US" dirty="0"/>
              <a:t>IAABC Certified Animal Behavior Consultant</a:t>
            </a:r>
          </a:p>
          <a:p>
            <a:pPr lvl="1"/>
            <a:r>
              <a:rPr lang="en-US" dirty="0"/>
              <a:t>19+ years behavior and training experience</a:t>
            </a:r>
          </a:p>
          <a:p>
            <a:pPr lvl="1"/>
            <a:r>
              <a:rPr lang="en-US" dirty="0"/>
              <a:t>Animal Behavior College mentor</a:t>
            </a:r>
          </a:p>
          <a:p>
            <a:pPr lvl="1"/>
            <a:r>
              <a:rPr lang="en-US" dirty="0"/>
              <a:t>AKC Canine Good Citizen Evaluator</a:t>
            </a:r>
          </a:p>
          <a:p>
            <a:pPr lvl="1"/>
            <a:r>
              <a:rPr lang="en-US" dirty="0"/>
              <a:t>Animal Care Sanctuary Behavior Consultant</a:t>
            </a:r>
          </a:p>
          <a:p>
            <a:pPr lvl="1"/>
            <a:r>
              <a:rPr lang="en-US" dirty="0"/>
              <a:t>Love on a Leash Therapy Dog Evaluator</a:t>
            </a:r>
          </a:p>
          <a:p>
            <a:pPr lvl="1"/>
            <a:r>
              <a:rPr lang="en-US" dirty="0"/>
              <a:t>4H dog and horse club leader</a:t>
            </a:r>
          </a:p>
          <a:p>
            <a:pPr lvl="1"/>
            <a:r>
              <a:rPr lang="en-US" dirty="0"/>
              <a:t>Lean Six Sigma Black Belt</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62800" y="4648200"/>
            <a:ext cx="1870457" cy="2133600"/>
          </a:xfrm>
          <a:prstGeom prst="rect">
            <a:avLst/>
          </a:prstGeom>
        </p:spPr>
      </p:pic>
    </p:spTree>
    <p:extLst>
      <p:ext uri="{BB962C8B-B14F-4D97-AF65-F5344CB8AC3E}">
        <p14:creationId xmlns:p14="http://schemas.microsoft.com/office/powerpoint/2010/main" val="880455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Introductions</a:t>
            </a:r>
          </a:p>
        </p:txBody>
      </p:sp>
      <p:sp>
        <p:nvSpPr>
          <p:cNvPr id="3" name="Content Placeholder 2"/>
          <p:cNvSpPr>
            <a:spLocks noGrp="1"/>
          </p:cNvSpPr>
          <p:nvPr>
            <p:ph sz="quarter" idx="1"/>
          </p:nvPr>
        </p:nvSpPr>
        <p:spPr/>
        <p:txBody>
          <a:bodyPr/>
          <a:lstStyle/>
          <a:p>
            <a:r>
              <a:rPr lang="en-US" dirty="0"/>
              <a:t>Sara Hamburger, BMTA</a:t>
            </a:r>
          </a:p>
          <a:p>
            <a:pPr lvl="2">
              <a:buClr>
                <a:schemeClr val="accent1">
                  <a:lumMod val="75000"/>
                </a:schemeClr>
              </a:buClr>
              <a:buFont typeface="Wingdings" panose="05000000000000000000" pitchFamily="2" charset="2"/>
              <a:buChar char="q"/>
            </a:pPr>
            <a:r>
              <a:rPr lang="en-US" dirty="0"/>
              <a:t>BMTA Training and Behavior Associate</a:t>
            </a:r>
          </a:p>
          <a:p>
            <a:pPr lvl="2">
              <a:buClr>
                <a:schemeClr val="accent1">
                  <a:lumMod val="75000"/>
                </a:schemeClr>
              </a:buClr>
              <a:buFont typeface="Wingdings" panose="05000000000000000000" pitchFamily="2" charset="2"/>
              <a:buChar char="q"/>
            </a:pPr>
            <a:r>
              <a:rPr lang="en-US" dirty="0"/>
              <a:t>ACS Director of Enrichment and Behavior</a:t>
            </a:r>
          </a:p>
          <a:p>
            <a:pPr lvl="2">
              <a:buClr>
                <a:schemeClr val="accent1">
                  <a:lumMod val="75000"/>
                </a:schemeClr>
              </a:buClr>
              <a:buFont typeface="Wingdings" panose="05000000000000000000" pitchFamily="2" charset="2"/>
              <a:buChar char="q"/>
            </a:pPr>
            <a:r>
              <a:rPr lang="en-US" dirty="0"/>
              <a:t>5 years experience in shelter behavior modification</a:t>
            </a:r>
          </a:p>
          <a:p>
            <a:pPr lvl="2">
              <a:buClr>
                <a:schemeClr val="accent1">
                  <a:lumMod val="75000"/>
                </a:schemeClr>
              </a:buClr>
              <a:buFont typeface="Wingdings" panose="05000000000000000000" pitchFamily="2" charset="2"/>
              <a:buChar char="q"/>
            </a:pPr>
            <a:r>
              <a:rPr lang="en-US" dirty="0"/>
              <a:t>4 years experience in behavior consultation</a:t>
            </a:r>
          </a:p>
          <a:p>
            <a:pPr lvl="2">
              <a:buClr>
                <a:schemeClr val="accent1">
                  <a:lumMod val="75000"/>
                </a:schemeClr>
              </a:buClr>
              <a:buFont typeface="Wingdings" panose="05000000000000000000" pitchFamily="2" charset="2"/>
              <a:buChar char="q"/>
            </a:pPr>
            <a:r>
              <a:rPr lang="en-US" dirty="0"/>
              <a:t>Freelance Artist!</a:t>
            </a:r>
          </a:p>
          <a:p>
            <a:pPr lvl="2">
              <a:buClr>
                <a:schemeClr val="accent1">
                  <a:lumMod val="75000"/>
                </a:schemeClr>
              </a:buClr>
              <a:buFont typeface="Wingdings" panose="05000000000000000000" pitchFamily="2" charset="2"/>
              <a:buChar char="q"/>
            </a:pPr>
            <a:endParaRPr lang="en-US" dirty="0"/>
          </a:p>
          <a:p>
            <a:pPr lvl="2">
              <a:buClr>
                <a:schemeClr val="accent1">
                  <a:lumMod val="75000"/>
                </a:schemeClr>
              </a:buClr>
              <a:buFont typeface="Wingdings" panose="05000000000000000000" pitchFamily="2" charset="2"/>
              <a:buChar char="q"/>
            </a:pPr>
            <a:endParaRPr lang="en-US" dirty="0"/>
          </a:p>
          <a:p>
            <a:pPr lvl="2">
              <a:buClr>
                <a:schemeClr val="accent1">
                  <a:lumMod val="75000"/>
                </a:schemeClr>
              </a:buClr>
              <a:buFont typeface="Wingdings" panose="05000000000000000000" pitchFamily="2" charset="2"/>
              <a:buChar char="q"/>
            </a:pPr>
            <a:endParaRPr lang="en-US" dirty="0"/>
          </a:p>
          <a:p>
            <a:pPr lvl="2"/>
            <a:endParaRPr lang="en-US" dirty="0"/>
          </a:p>
          <a:p>
            <a:endParaRPr lang="en-US" dirty="0"/>
          </a:p>
        </p:txBody>
      </p:sp>
      <p:pic>
        <p:nvPicPr>
          <p:cNvPr id="4" name="Picture 3" descr="DSCN0279.JPG"/>
          <p:cNvPicPr>
            <a:picLocks noChangeAspect="1"/>
          </p:cNvPicPr>
          <p:nvPr/>
        </p:nvPicPr>
        <p:blipFill>
          <a:blip r:embed="rId2" cstate="print"/>
          <a:stretch>
            <a:fillRect/>
          </a:stretch>
        </p:blipFill>
        <p:spPr>
          <a:xfrm>
            <a:off x="5181600" y="3886200"/>
            <a:ext cx="3352800" cy="2724150"/>
          </a:xfrm>
          <a:prstGeom prst="rect">
            <a:avLst/>
          </a:prstGeom>
        </p:spPr>
      </p:pic>
    </p:spTree>
    <p:extLst>
      <p:ext uri="{BB962C8B-B14F-4D97-AF65-F5344CB8AC3E}">
        <p14:creationId xmlns:p14="http://schemas.microsoft.com/office/powerpoint/2010/main" val="1133233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Seminar Agenda</a:t>
            </a:r>
            <a:br>
              <a:rPr lang="en-US" dirty="0"/>
            </a:br>
            <a:endParaRPr lang="en-US" dirty="0"/>
          </a:p>
        </p:txBody>
      </p:sp>
      <p:sp>
        <p:nvSpPr>
          <p:cNvPr id="3" name="Content Placeholder 2"/>
          <p:cNvSpPr>
            <a:spLocks noGrp="1"/>
          </p:cNvSpPr>
          <p:nvPr>
            <p:ph sz="quarter" idx="1"/>
          </p:nvPr>
        </p:nvSpPr>
        <p:spPr>
          <a:xfrm>
            <a:off x="1295400" y="1676400"/>
            <a:ext cx="7162800" cy="4191000"/>
          </a:xfrm>
        </p:spPr>
        <p:txBody>
          <a:bodyPr>
            <a:normAutofit fontScale="70000" lnSpcReduction="20000"/>
          </a:bodyPr>
          <a:lstStyle/>
          <a:p>
            <a:pPr marL="0" indent="0">
              <a:buNone/>
            </a:pPr>
            <a:r>
              <a:rPr lang="en-US" dirty="0"/>
              <a:t> </a:t>
            </a:r>
          </a:p>
          <a:p>
            <a:r>
              <a:rPr lang="en-US" dirty="0"/>
              <a:t>9:30 am   –  10:00 am   Arrival and Breakfast</a:t>
            </a:r>
          </a:p>
          <a:p>
            <a:r>
              <a:rPr lang="en-US" dirty="0"/>
              <a:t>10:00 am –  10:15 am   Introductions and Overview of day</a:t>
            </a:r>
          </a:p>
          <a:p>
            <a:r>
              <a:rPr lang="en-US" dirty="0"/>
              <a:t>10:15 am –  10:45 am   Learning Quadrant – Lecture</a:t>
            </a:r>
          </a:p>
          <a:p>
            <a:r>
              <a:rPr lang="en-US" dirty="0"/>
              <a:t>10:45 am –  11:15 am   Training Game – Hands-on learning</a:t>
            </a:r>
          </a:p>
          <a:p>
            <a:r>
              <a:rPr lang="en-US" dirty="0"/>
              <a:t>11:15 am –  11:30 am   Body Language</a:t>
            </a:r>
          </a:p>
          <a:p>
            <a:r>
              <a:rPr lang="en-US" dirty="0"/>
              <a:t>11:30 am – 12:00 pm    Break/Scenarios </a:t>
            </a:r>
          </a:p>
          <a:p>
            <a:r>
              <a:rPr lang="en-US" dirty="0"/>
              <a:t>12:00 am – 12:30 am    Lunch</a:t>
            </a:r>
          </a:p>
          <a:p>
            <a:r>
              <a:rPr lang="en-US" dirty="0"/>
              <a:t>12:30 pm –  12:45 pm  Safety with Dogs</a:t>
            </a:r>
          </a:p>
          <a:p>
            <a:r>
              <a:rPr lang="en-US" dirty="0"/>
              <a:t>12:45 pm –    1:00 pm  Pup Partners ™ Shelter Package/SPIRIT </a:t>
            </a:r>
          </a:p>
          <a:p>
            <a:r>
              <a:rPr lang="en-US" dirty="0"/>
              <a:t>1:00 pm  –     3:00 pm  Hands On with Dogs</a:t>
            </a:r>
          </a:p>
          <a:p>
            <a:endParaRPr lang="en-US" dirty="0"/>
          </a:p>
          <a:p>
            <a:pPr algn="ctr"/>
            <a:endParaRPr lang="en-US" dirty="0"/>
          </a:p>
        </p:txBody>
      </p:sp>
    </p:spTree>
    <p:extLst>
      <p:ext uri="{BB962C8B-B14F-4D97-AF65-F5344CB8AC3E}">
        <p14:creationId xmlns:p14="http://schemas.microsoft.com/office/powerpoint/2010/main" val="2146027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Learning Theory</a:t>
            </a:r>
          </a:p>
        </p:txBody>
      </p:sp>
    </p:spTree>
    <p:extLst>
      <p:ext uri="{BB962C8B-B14F-4D97-AF65-F5344CB8AC3E}">
        <p14:creationId xmlns:p14="http://schemas.microsoft.com/office/powerpoint/2010/main" val="3600788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Reinforcements</a:t>
            </a:r>
          </a:p>
        </p:txBody>
      </p:sp>
      <p:sp>
        <p:nvSpPr>
          <p:cNvPr id="5" name="Content Placeholder 2"/>
          <p:cNvSpPr txBox="1">
            <a:spLocks/>
          </p:cNvSpPr>
          <p:nvPr/>
        </p:nvSpPr>
        <p:spPr>
          <a:xfrm>
            <a:off x="457200" y="1704109"/>
            <a:ext cx="4038600" cy="4525963"/>
          </a:xfrm>
          <a:prstGeom prst="rect">
            <a:avLst/>
          </a:prstGeom>
          <a:ln>
            <a:solidFill>
              <a:schemeClr val="bg2">
                <a:lumMod val="40000"/>
                <a:lumOff val="60000"/>
              </a:schemeClr>
            </a:solidFill>
          </a:ln>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en-US" dirty="0"/>
              <a:t>Positive</a:t>
            </a:r>
          </a:p>
          <a:p>
            <a:pPr lvl="1"/>
            <a:r>
              <a:rPr lang="en-US" dirty="0"/>
              <a:t> involves the </a:t>
            </a:r>
            <a:r>
              <a:rPr lang="en-US" b="1" u="sng" dirty="0">
                <a:solidFill>
                  <a:srgbClr val="92D050"/>
                </a:solidFill>
              </a:rPr>
              <a:t>addition</a:t>
            </a:r>
            <a:r>
              <a:rPr lang="en-US" b="1" u="sng" dirty="0">
                <a:solidFill>
                  <a:srgbClr val="FFFF00"/>
                </a:solidFill>
              </a:rPr>
              <a:t> </a:t>
            </a:r>
            <a:r>
              <a:rPr lang="en-US" dirty="0"/>
              <a:t>of a stimulus following a behavior that makes it more likely that the behavior will occur again in the future. </a:t>
            </a:r>
          </a:p>
        </p:txBody>
      </p:sp>
      <p:sp>
        <p:nvSpPr>
          <p:cNvPr id="6" name="Content Placeholder 3"/>
          <p:cNvSpPr>
            <a:spLocks noGrp="1"/>
          </p:cNvSpPr>
          <p:nvPr>
            <p:ph sz="quarter" idx="2"/>
          </p:nvPr>
        </p:nvSpPr>
        <p:spPr>
          <a:xfrm>
            <a:off x="4800600" y="1711036"/>
            <a:ext cx="3886200" cy="4572000"/>
          </a:xfrm>
          <a:ln>
            <a:solidFill>
              <a:schemeClr val="bg2">
                <a:lumMod val="40000"/>
                <a:lumOff val="60000"/>
              </a:schemeClr>
            </a:solidFill>
          </a:ln>
        </p:spPr>
        <p:txBody>
          <a:bodyPr/>
          <a:lstStyle/>
          <a:p>
            <a:r>
              <a:rPr lang="en-US" dirty="0"/>
              <a:t>Negative</a:t>
            </a:r>
          </a:p>
          <a:p>
            <a:pPr lvl="1"/>
            <a:r>
              <a:rPr lang="en-US" dirty="0">
                <a:effectLst/>
              </a:rPr>
              <a:t>involves strengthening a behavior through the </a:t>
            </a:r>
            <a:r>
              <a:rPr lang="en-US" b="1" u="sng" dirty="0">
                <a:solidFill>
                  <a:schemeClr val="accent1"/>
                </a:solidFill>
                <a:effectLst/>
              </a:rPr>
              <a:t>removal</a:t>
            </a:r>
            <a:r>
              <a:rPr lang="en-US" dirty="0">
                <a:solidFill>
                  <a:srgbClr val="92D050"/>
                </a:solidFill>
                <a:effectLst/>
              </a:rPr>
              <a:t> </a:t>
            </a:r>
            <a:r>
              <a:rPr lang="en-US" dirty="0">
                <a:effectLst/>
              </a:rPr>
              <a:t>of an aversive stimulus.</a:t>
            </a:r>
            <a:endParaRPr lang="en-US" dirty="0"/>
          </a:p>
        </p:txBody>
      </p:sp>
      <p:sp>
        <p:nvSpPr>
          <p:cNvPr id="7" name="Rectangle 6"/>
          <p:cNvSpPr/>
          <p:nvPr/>
        </p:nvSpPr>
        <p:spPr>
          <a:xfrm>
            <a:off x="1524000" y="4800600"/>
            <a:ext cx="2212020" cy="156966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9600" b="1" cap="none" spc="0" dirty="0">
                <a:ln w="11430"/>
                <a:solidFill>
                  <a:srgbClr val="92D050"/>
                </a:solidFill>
                <a:effectLst>
                  <a:outerShdw blurRad="50800" dist="39000" dir="5460000" algn="tl">
                    <a:srgbClr val="000000">
                      <a:alpha val="38000"/>
                    </a:srgbClr>
                  </a:outerShdw>
                </a:effectLst>
              </a:rPr>
              <a:t>+R</a:t>
            </a:r>
          </a:p>
        </p:txBody>
      </p:sp>
      <p:sp>
        <p:nvSpPr>
          <p:cNvPr id="8" name="Rectangle 7"/>
          <p:cNvSpPr/>
          <p:nvPr/>
        </p:nvSpPr>
        <p:spPr>
          <a:xfrm>
            <a:off x="5562600" y="4800600"/>
            <a:ext cx="2212020" cy="156966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9600" b="1" cap="none" spc="0" dirty="0">
                <a:ln w="11430"/>
                <a:solidFill>
                  <a:schemeClr val="accent5">
                    <a:lumMod val="60000"/>
                    <a:lumOff val="40000"/>
                  </a:schemeClr>
                </a:solidFill>
                <a:effectLst>
                  <a:outerShdw blurRad="50800" dist="39000" dir="5460000" algn="tl">
                    <a:srgbClr val="000000">
                      <a:alpha val="38000"/>
                    </a:srgbClr>
                  </a:outerShdw>
                </a:effectLst>
              </a:rPr>
              <a:t>-R</a:t>
            </a:r>
          </a:p>
        </p:txBody>
      </p:sp>
    </p:spTree>
    <p:extLst>
      <p:ext uri="{BB962C8B-B14F-4D97-AF65-F5344CB8AC3E}">
        <p14:creationId xmlns:p14="http://schemas.microsoft.com/office/powerpoint/2010/main" val="42536118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1271</TotalTime>
  <Words>1683</Words>
  <Application>Microsoft Office PowerPoint</Application>
  <PresentationFormat>On-screen Show (4:3)</PresentationFormat>
  <Paragraphs>243</Paragraphs>
  <Slides>45</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Calibri</vt:lpstr>
      <vt:lpstr>Tw Cen MT</vt:lpstr>
      <vt:lpstr>Wingdings</vt:lpstr>
      <vt:lpstr>Wingdings 2</vt:lpstr>
      <vt:lpstr>Median</vt:lpstr>
      <vt:lpstr>    Making Shelter Life Positive </vt:lpstr>
      <vt:lpstr>Copyright Notice</vt:lpstr>
      <vt:lpstr>      WELCOME!</vt:lpstr>
      <vt:lpstr>Safety Message and Intros</vt:lpstr>
      <vt:lpstr>Introductions</vt:lpstr>
      <vt:lpstr>Introductions</vt:lpstr>
      <vt:lpstr> Seminar Agenda </vt:lpstr>
      <vt:lpstr>Learning Theory</vt:lpstr>
      <vt:lpstr>Reinforcements</vt:lpstr>
      <vt:lpstr>Reinforcements - examples</vt:lpstr>
      <vt:lpstr>Punishments</vt:lpstr>
      <vt:lpstr>Punishments - examples</vt:lpstr>
      <vt:lpstr>Learning Quadrant Exercise</vt:lpstr>
      <vt:lpstr>Operant Conditioning</vt:lpstr>
      <vt:lpstr>Classical Conditioning</vt:lpstr>
      <vt:lpstr>Why do we care?</vt:lpstr>
      <vt:lpstr>Hands On Learning</vt:lpstr>
      <vt:lpstr>Hands On Learning</vt:lpstr>
      <vt:lpstr>Dog Bite Safety</vt:lpstr>
      <vt:lpstr>Breaking Up a Dog Fight</vt:lpstr>
      <vt:lpstr>Breaking Up a Dog Fight</vt:lpstr>
      <vt:lpstr>Breaking up a Dog Fight</vt:lpstr>
      <vt:lpstr>Summary</vt:lpstr>
      <vt:lpstr>Start Before You Need It!</vt:lpstr>
      <vt:lpstr>Muzzle Training</vt:lpstr>
      <vt:lpstr>PupPartners ™ Shelter Package</vt:lpstr>
      <vt:lpstr>PupPartners ™</vt:lpstr>
      <vt:lpstr>Adopter Questionnaire</vt:lpstr>
      <vt:lpstr>Dog Questionnaire</vt:lpstr>
      <vt:lpstr>Color Matching System</vt:lpstr>
      <vt:lpstr>Common Behavior Protocols</vt:lpstr>
      <vt:lpstr>Behavior Modification and Training Academy</vt:lpstr>
      <vt:lpstr>PupPartners ™ S.P.I.R.I.T. Program</vt:lpstr>
      <vt:lpstr>Enrichment</vt:lpstr>
      <vt:lpstr>Importance of enrichment</vt:lpstr>
      <vt:lpstr>Causes of stress in shelters</vt:lpstr>
      <vt:lpstr>Stress in shelters (continued)</vt:lpstr>
      <vt:lpstr>Signs of stress</vt:lpstr>
      <vt:lpstr>Signs of stress (continued)</vt:lpstr>
      <vt:lpstr>What we can do to help</vt:lpstr>
      <vt:lpstr>Enrichment ideas</vt:lpstr>
      <vt:lpstr>More enrichment ideas!</vt:lpstr>
      <vt:lpstr>Enrichment schedules</vt:lpstr>
      <vt:lpstr>Enrichment rocks!</vt:lpstr>
      <vt:lpstr>Questions?</vt:lpstr>
    </vt:vector>
  </TitlesOfParts>
  <Company>IBERDROLA 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Making Shelter Life Positive</dc:title>
  <dc:creator>Iberdrola S.A.</dc:creator>
  <cp:lastModifiedBy>Constance Dwyer</cp:lastModifiedBy>
  <cp:revision>158</cp:revision>
  <dcterms:created xsi:type="dcterms:W3CDTF">2015-10-13T02:25:29Z</dcterms:created>
  <dcterms:modified xsi:type="dcterms:W3CDTF">2019-07-01T21:06:40Z</dcterms:modified>
</cp:coreProperties>
</file>